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Default Extension="png" ContentType="image/png"/>
  <Default Extension="jpg" ContentType="image/jp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x="18288000" cy="10287000"/>
  <p:notesSz cx="18288000" cy="10287000"/>
  <p:defaultTextStyle>
    <a:defPPr>
      <a:defRPr kern="0"/>
    </a:def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/Relationships>

</file>

<file path=ppt/media/image1.png>
</file>

<file path=ppt/media/image10.jpg>
</file>

<file path=ppt/media/image11.png>
</file>

<file path=ppt/media/image12.png>
</file>

<file path=ppt/media/image13.pn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jpg"/><Relationship Id="rId4" Type="http://schemas.openxmlformats.org/officeDocument/2006/relationships/image" Target="../media/image4.jpg"/><Relationship Id="rId5" Type="http://schemas.openxmlformats.org/officeDocument/2006/relationships/image" Target="../media/image5.png"/><Relationship Id="rId6" Type="http://schemas.openxmlformats.org/officeDocument/2006/relationships/image" Target="../media/image6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500" b="1" i="0">
                <a:solidFill>
                  <a:srgbClr val="13110E"/>
                </a:solidFill>
                <a:latin typeface="Roboto"/>
                <a:cs typeface="Roboto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000" b="0" i="0">
                <a:solidFill>
                  <a:srgbClr val="13110E"/>
                </a:solidFill>
                <a:latin typeface="Roboto"/>
                <a:cs typeface="Roboto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500" b="1" i="0">
                <a:solidFill>
                  <a:srgbClr val="13110E"/>
                </a:solidFill>
                <a:latin typeface="Roboto"/>
                <a:cs typeface="Roboto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000" b="0" i="0">
                <a:solidFill>
                  <a:srgbClr val="13110E"/>
                </a:solidFill>
                <a:latin typeface="Roboto"/>
                <a:cs typeface="Roboto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500" b="1" i="0">
                <a:solidFill>
                  <a:srgbClr val="13110E"/>
                </a:solidFill>
                <a:latin typeface="Roboto"/>
                <a:cs typeface="Roboto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sp>
        <p:nvSpPr>
          <p:cNvPr id="17" name="bg object 17"/>
          <p:cNvSpPr/>
          <p:nvPr/>
        </p:nvSpPr>
        <p:spPr>
          <a:xfrm>
            <a:off x="5515625" y="6571834"/>
            <a:ext cx="7258050" cy="209550"/>
          </a:xfrm>
          <a:custGeom>
            <a:avLst/>
            <a:gdLst/>
            <a:ahLst/>
            <a:cxnLst/>
            <a:rect l="l" t="t" r="r" b="b"/>
            <a:pathLst>
              <a:path w="7258050" h="209550">
                <a:moveTo>
                  <a:pt x="7258049" y="209549"/>
                </a:moveTo>
                <a:lnTo>
                  <a:pt x="0" y="209549"/>
                </a:lnTo>
                <a:lnTo>
                  <a:pt x="0" y="0"/>
                </a:lnTo>
                <a:lnTo>
                  <a:pt x="7258049" y="0"/>
                </a:lnTo>
                <a:lnTo>
                  <a:pt x="7258049" y="209549"/>
                </a:lnTo>
                <a:close/>
              </a:path>
            </a:pathLst>
          </a:custGeom>
          <a:solidFill>
            <a:srgbClr val="E44E29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500" b="1" i="0">
                <a:solidFill>
                  <a:srgbClr val="13110E"/>
                </a:solidFill>
                <a:latin typeface="Roboto"/>
                <a:cs typeface="Roboto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sp>
        <p:nvSpPr>
          <p:cNvPr id="17" name="bg object 17"/>
          <p:cNvSpPr/>
          <p:nvPr/>
        </p:nvSpPr>
        <p:spPr>
          <a:xfrm>
            <a:off x="9143927" y="784903"/>
            <a:ext cx="0" cy="6522084"/>
          </a:xfrm>
          <a:custGeom>
            <a:avLst/>
            <a:gdLst/>
            <a:ahLst/>
            <a:cxnLst/>
            <a:rect l="l" t="t" r="r" b="b"/>
            <a:pathLst>
              <a:path w="0" h="6522084">
                <a:moveTo>
                  <a:pt x="0" y="6521941"/>
                </a:moveTo>
                <a:lnTo>
                  <a:pt x="0" y="0"/>
                </a:lnTo>
              </a:path>
            </a:pathLst>
          </a:custGeom>
          <a:ln w="47624">
            <a:solidFill>
              <a:srgbClr val="F7862B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8" name="bg object 18"/>
          <p:cNvSpPr/>
          <p:nvPr/>
        </p:nvSpPr>
        <p:spPr>
          <a:xfrm>
            <a:off x="1028700" y="761163"/>
            <a:ext cx="7629525" cy="971550"/>
          </a:xfrm>
          <a:custGeom>
            <a:avLst/>
            <a:gdLst/>
            <a:ahLst/>
            <a:cxnLst/>
            <a:rect l="l" t="t" r="r" b="b"/>
            <a:pathLst>
              <a:path w="7629525" h="971550">
                <a:moveTo>
                  <a:pt x="7629524" y="971549"/>
                </a:moveTo>
                <a:lnTo>
                  <a:pt x="0" y="971549"/>
                </a:lnTo>
                <a:lnTo>
                  <a:pt x="0" y="0"/>
                </a:lnTo>
                <a:lnTo>
                  <a:pt x="7629524" y="0"/>
                </a:lnTo>
                <a:lnTo>
                  <a:pt x="7629524" y="971549"/>
                </a:lnTo>
                <a:close/>
              </a:path>
            </a:pathLst>
          </a:custGeom>
          <a:solidFill>
            <a:srgbClr val="CB744A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9" name="bg object 19"/>
          <p:cNvSpPr/>
          <p:nvPr/>
        </p:nvSpPr>
        <p:spPr>
          <a:xfrm>
            <a:off x="9632684" y="761163"/>
            <a:ext cx="7629525" cy="971550"/>
          </a:xfrm>
          <a:custGeom>
            <a:avLst/>
            <a:gdLst/>
            <a:ahLst/>
            <a:cxnLst/>
            <a:rect l="l" t="t" r="r" b="b"/>
            <a:pathLst>
              <a:path w="7629525" h="971550">
                <a:moveTo>
                  <a:pt x="7629524" y="971549"/>
                </a:moveTo>
                <a:lnTo>
                  <a:pt x="0" y="971549"/>
                </a:lnTo>
                <a:lnTo>
                  <a:pt x="0" y="0"/>
                </a:lnTo>
                <a:lnTo>
                  <a:pt x="7629524" y="0"/>
                </a:lnTo>
                <a:lnTo>
                  <a:pt x="7629524" y="971549"/>
                </a:lnTo>
                <a:close/>
              </a:path>
            </a:pathLst>
          </a:custGeom>
          <a:solidFill>
            <a:srgbClr val="E44E29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20" name="bg object 20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550239" y="2480573"/>
            <a:ext cx="6296024" cy="4848224"/>
          </a:xfrm>
          <a:prstGeom prst="rect">
            <a:avLst/>
          </a:prstGeom>
        </p:spPr>
      </p:pic>
      <p:pic>
        <p:nvPicPr>
          <p:cNvPr id="21" name="bg object 21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0897342" y="2480573"/>
            <a:ext cx="5095874" cy="4848224"/>
          </a:xfrm>
          <a:prstGeom prst="rect">
            <a:avLst/>
          </a:prstGeom>
        </p:spPr>
      </p:pic>
      <p:pic>
        <p:nvPicPr>
          <p:cNvPr id="22" name="bg object 22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2718815" y="749808"/>
            <a:ext cx="4242815" cy="1097279"/>
          </a:xfrm>
          <a:prstGeom prst="rect">
            <a:avLst/>
          </a:prstGeom>
        </p:spPr>
      </p:pic>
      <p:pic>
        <p:nvPicPr>
          <p:cNvPr id="23" name="bg object 23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1390649" y="7840820"/>
            <a:ext cx="114300" cy="114299"/>
          </a:xfrm>
          <a:prstGeom prst="rect">
            <a:avLst/>
          </a:prstGeom>
        </p:spPr>
      </p:pic>
      <p:pic>
        <p:nvPicPr>
          <p:cNvPr id="24" name="bg object 24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1390649" y="8374220"/>
            <a:ext cx="114300" cy="114299"/>
          </a:xfrm>
          <a:prstGeom prst="rect">
            <a:avLst/>
          </a:prstGeom>
        </p:spPr>
      </p:pic>
      <p:pic>
        <p:nvPicPr>
          <p:cNvPr id="25" name="bg object 25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1390649" y="8907620"/>
            <a:ext cx="114300" cy="1142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16000" y="956166"/>
            <a:ext cx="15654655" cy="241209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500" b="1" i="0">
                <a:solidFill>
                  <a:srgbClr val="13110E"/>
                </a:solidFill>
                <a:latin typeface="Roboto"/>
                <a:cs typeface="Roboto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128084" y="2969386"/>
            <a:ext cx="15880080" cy="32258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000" b="0" i="0">
                <a:solidFill>
                  <a:srgbClr val="13110E"/>
                </a:solidFill>
                <a:latin typeface="Roboto"/>
                <a:cs typeface="Roboto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12.png"/><Relationship Id="rId4" Type="http://schemas.openxmlformats.org/officeDocument/2006/relationships/image" Target="../media/image6.png"/></Relationships>
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13.png"/><Relationship Id="rId4" Type="http://schemas.openxmlformats.org/officeDocument/2006/relationships/image" Target="../media/image6.png"/></Relationships>
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6.png"/><Relationship Id="rId4" Type="http://schemas.openxmlformats.org/officeDocument/2006/relationships/image" Target="../media/image14.jpg"/></Relationships>
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15.jpg"/><Relationship Id="rId4" Type="http://schemas.openxmlformats.org/officeDocument/2006/relationships/image" Target="../media/image6.png"/></Relationships>
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
</file>

<file path=ppt/slides/_rels/slide1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5" Type="http://schemas.openxmlformats.org/officeDocument/2006/relationships/image" Target="../media/image21.png"/></Relationships>

</file>

<file path=ppt/slides/_rels/slide1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Relationship Id="rId3" Type="http://schemas.openxmlformats.org/officeDocument/2006/relationships/image" Target="../media/image23.png"/><Relationship Id="rId4" Type="http://schemas.openxmlformats.org/officeDocument/2006/relationships/image" Target="../media/image17.png"/></Relationships>

</file>

<file path=ppt/slides/_rels/slide1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Relationship Id="rId3" Type="http://schemas.openxmlformats.org/officeDocument/2006/relationships/image" Target="../media/image24.png"/><Relationship Id="rId4" Type="http://schemas.openxmlformats.org/officeDocument/2006/relationships/image" Target="../media/image17.png"/></Relationships>

</file>

<file path=ppt/slides/_rels/slide1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Relationship Id="rId3" Type="http://schemas.openxmlformats.org/officeDocument/2006/relationships/image" Target="../media/image17.png"/></Relationships>

</file>

<file path=ppt/slides/_rels/slide1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6.pn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6.png"/><Relationship Id="rId4" Type="http://schemas.openxmlformats.org/officeDocument/2006/relationships/image" Target="../media/image9.png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10.jpg"/><Relationship Id="rId4" Type="http://schemas.openxmlformats.org/officeDocument/2006/relationships/image" Target="../media/image6.png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7999" cy="10286999"/>
            </a:xfrm>
            <a:prstGeom prst="rect">
              <a:avLst/>
            </a:prstGeom>
          </p:spPr>
        </p:pic>
        <p:sp>
          <p:nvSpPr>
            <p:cNvPr id="4" name="object 4" descr=""/>
            <p:cNvSpPr/>
            <p:nvPr/>
          </p:nvSpPr>
          <p:spPr>
            <a:xfrm>
              <a:off x="14295835" y="1028700"/>
              <a:ext cx="558800" cy="558800"/>
            </a:xfrm>
            <a:custGeom>
              <a:avLst/>
              <a:gdLst/>
              <a:ahLst/>
              <a:cxnLst/>
              <a:rect l="l" t="t" r="r" b="b"/>
              <a:pathLst>
                <a:path w="558800" h="558800">
                  <a:moveTo>
                    <a:pt x="279157" y="558311"/>
                  </a:moveTo>
                  <a:lnTo>
                    <a:pt x="233875" y="554657"/>
                  </a:lnTo>
                  <a:lnTo>
                    <a:pt x="190920" y="544080"/>
                  </a:lnTo>
                  <a:lnTo>
                    <a:pt x="150867" y="527152"/>
                  </a:lnTo>
                  <a:lnTo>
                    <a:pt x="114290" y="504450"/>
                  </a:lnTo>
                  <a:lnTo>
                    <a:pt x="81762" y="476548"/>
                  </a:lnTo>
                  <a:lnTo>
                    <a:pt x="53860" y="444021"/>
                  </a:lnTo>
                  <a:lnTo>
                    <a:pt x="31158" y="407443"/>
                  </a:lnTo>
                  <a:lnTo>
                    <a:pt x="14231" y="367390"/>
                  </a:lnTo>
                  <a:lnTo>
                    <a:pt x="3653" y="324436"/>
                  </a:lnTo>
                  <a:lnTo>
                    <a:pt x="0" y="279155"/>
                  </a:lnTo>
                  <a:lnTo>
                    <a:pt x="3653" y="233875"/>
                  </a:lnTo>
                  <a:lnTo>
                    <a:pt x="14231" y="190920"/>
                  </a:lnTo>
                  <a:lnTo>
                    <a:pt x="31158" y="150867"/>
                  </a:lnTo>
                  <a:lnTo>
                    <a:pt x="53860" y="114290"/>
                  </a:lnTo>
                  <a:lnTo>
                    <a:pt x="81762" y="81762"/>
                  </a:lnTo>
                  <a:lnTo>
                    <a:pt x="114290" y="53860"/>
                  </a:lnTo>
                  <a:lnTo>
                    <a:pt x="150867" y="31158"/>
                  </a:lnTo>
                  <a:lnTo>
                    <a:pt x="190920" y="14231"/>
                  </a:lnTo>
                  <a:lnTo>
                    <a:pt x="233875" y="3653"/>
                  </a:lnTo>
                  <a:lnTo>
                    <a:pt x="279155" y="0"/>
                  </a:lnTo>
                  <a:lnTo>
                    <a:pt x="324435" y="3653"/>
                  </a:lnTo>
                  <a:lnTo>
                    <a:pt x="367390" y="14231"/>
                  </a:lnTo>
                  <a:lnTo>
                    <a:pt x="407443" y="31158"/>
                  </a:lnTo>
                  <a:lnTo>
                    <a:pt x="444021" y="53860"/>
                  </a:lnTo>
                  <a:lnTo>
                    <a:pt x="476548" y="81762"/>
                  </a:lnTo>
                  <a:lnTo>
                    <a:pt x="504450" y="114290"/>
                  </a:lnTo>
                  <a:lnTo>
                    <a:pt x="527151" y="150867"/>
                  </a:lnTo>
                  <a:lnTo>
                    <a:pt x="544079" y="190920"/>
                  </a:lnTo>
                  <a:lnTo>
                    <a:pt x="554656" y="233875"/>
                  </a:lnTo>
                  <a:lnTo>
                    <a:pt x="558310" y="279155"/>
                  </a:lnTo>
                  <a:lnTo>
                    <a:pt x="554656" y="324436"/>
                  </a:lnTo>
                  <a:lnTo>
                    <a:pt x="544079" y="367390"/>
                  </a:lnTo>
                  <a:lnTo>
                    <a:pt x="527151" y="407443"/>
                  </a:lnTo>
                  <a:lnTo>
                    <a:pt x="504450" y="444021"/>
                  </a:lnTo>
                  <a:lnTo>
                    <a:pt x="476548" y="476548"/>
                  </a:lnTo>
                  <a:lnTo>
                    <a:pt x="444021" y="504450"/>
                  </a:lnTo>
                  <a:lnTo>
                    <a:pt x="407443" y="527152"/>
                  </a:lnTo>
                  <a:lnTo>
                    <a:pt x="367390" y="544080"/>
                  </a:lnTo>
                  <a:lnTo>
                    <a:pt x="324435" y="554657"/>
                  </a:lnTo>
                  <a:lnTo>
                    <a:pt x="279157" y="558311"/>
                  </a:lnTo>
                  <a:close/>
                </a:path>
              </a:pathLst>
            </a:custGeom>
            <a:solidFill>
              <a:srgbClr val="E44E29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 descr=""/>
            <p:cNvSpPr/>
            <p:nvPr/>
          </p:nvSpPr>
          <p:spPr>
            <a:xfrm>
              <a:off x="15097554" y="1028700"/>
              <a:ext cx="558800" cy="558800"/>
            </a:xfrm>
            <a:custGeom>
              <a:avLst/>
              <a:gdLst/>
              <a:ahLst/>
              <a:cxnLst/>
              <a:rect l="l" t="t" r="r" b="b"/>
              <a:pathLst>
                <a:path w="558800" h="558800">
                  <a:moveTo>
                    <a:pt x="279157" y="558311"/>
                  </a:moveTo>
                  <a:lnTo>
                    <a:pt x="233874" y="554657"/>
                  </a:lnTo>
                  <a:lnTo>
                    <a:pt x="190920" y="544080"/>
                  </a:lnTo>
                  <a:lnTo>
                    <a:pt x="150867" y="527152"/>
                  </a:lnTo>
                  <a:lnTo>
                    <a:pt x="114290" y="504450"/>
                  </a:lnTo>
                  <a:lnTo>
                    <a:pt x="81762" y="476548"/>
                  </a:lnTo>
                  <a:lnTo>
                    <a:pt x="53860" y="444021"/>
                  </a:lnTo>
                  <a:lnTo>
                    <a:pt x="31158" y="407443"/>
                  </a:lnTo>
                  <a:lnTo>
                    <a:pt x="14231" y="367390"/>
                  </a:lnTo>
                  <a:lnTo>
                    <a:pt x="3653" y="324436"/>
                  </a:lnTo>
                  <a:lnTo>
                    <a:pt x="0" y="279153"/>
                  </a:lnTo>
                  <a:lnTo>
                    <a:pt x="3653" y="233875"/>
                  </a:lnTo>
                  <a:lnTo>
                    <a:pt x="14231" y="190920"/>
                  </a:lnTo>
                  <a:lnTo>
                    <a:pt x="31158" y="150867"/>
                  </a:lnTo>
                  <a:lnTo>
                    <a:pt x="53860" y="114290"/>
                  </a:lnTo>
                  <a:lnTo>
                    <a:pt x="81762" y="81762"/>
                  </a:lnTo>
                  <a:lnTo>
                    <a:pt x="114290" y="53860"/>
                  </a:lnTo>
                  <a:lnTo>
                    <a:pt x="150867" y="31158"/>
                  </a:lnTo>
                  <a:lnTo>
                    <a:pt x="190920" y="14231"/>
                  </a:lnTo>
                  <a:lnTo>
                    <a:pt x="233874" y="3653"/>
                  </a:lnTo>
                  <a:lnTo>
                    <a:pt x="279155" y="0"/>
                  </a:lnTo>
                  <a:lnTo>
                    <a:pt x="324435" y="3653"/>
                  </a:lnTo>
                  <a:lnTo>
                    <a:pt x="367390" y="14231"/>
                  </a:lnTo>
                  <a:lnTo>
                    <a:pt x="407443" y="31158"/>
                  </a:lnTo>
                  <a:lnTo>
                    <a:pt x="444021" y="53860"/>
                  </a:lnTo>
                  <a:lnTo>
                    <a:pt x="476548" y="81762"/>
                  </a:lnTo>
                  <a:lnTo>
                    <a:pt x="504450" y="114290"/>
                  </a:lnTo>
                  <a:lnTo>
                    <a:pt x="527152" y="150867"/>
                  </a:lnTo>
                  <a:lnTo>
                    <a:pt x="544079" y="190920"/>
                  </a:lnTo>
                  <a:lnTo>
                    <a:pt x="554657" y="233875"/>
                  </a:lnTo>
                  <a:lnTo>
                    <a:pt x="558310" y="279155"/>
                  </a:lnTo>
                  <a:lnTo>
                    <a:pt x="554657" y="324436"/>
                  </a:lnTo>
                  <a:lnTo>
                    <a:pt x="544079" y="367390"/>
                  </a:lnTo>
                  <a:lnTo>
                    <a:pt x="527152" y="407443"/>
                  </a:lnTo>
                  <a:lnTo>
                    <a:pt x="504450" y="444021"/>
                  </a:lnTo>
                  <a:lnTo>
                    <a:pt x="476548" y="476548"/>
                  </a:lnTo>
                  <a:lnTo>
                    <a:pt x="444021" y="504450"/>
                  </a:lnTo>
                  <a:lnTo>
                    <a:pt x="407443" y="527152"/>
                  </a:lnTo>
                  <a:lnTo>
                    <a:pt x="367390" y="544080"/>
                  </a:lnTo>
                  <a:lnTo>
                    <a:pt x="324435" y="554657"/>
                  </a:lnTo>
                  <a:lnTo>
                    <a:pt x="279157" y="558311"/>
                  </a:lnTo>
                  <a:close/>
                </a:path>
              </a:pathLst>
            </a:custGeom>
            <a:solidFill>
              <a:srgbClr val="F7862B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 descr=""/>
            <p:cNvSpPr/>
            <p:nvPr/>
          </p:nvSpPr>
          <p:spPr>
            <a:xfrm>
              <a:off x="15899269" y="1028700"/>
              <a:ext cx="558800" cy="558800"/>
            </a:xfrm>
            <a:custGeom>
              <a:avLst/>
              <a:gdLst/>
              <a:ahLst/>
              <a:cxnLst/>
              <a:rect l="l" t="t" r="r" b="b"/>
              <a:pathLst>
                <a:path w="558800" h="558800">
                  <a:moveTo>
                    <a:pt x="279157" y="558311"/>
                  </a:moveTo>
                  <a:lnTo>
                    <a:pt x="233875" y="554657"/>
                  </a:lnTo>
                  <a:lnTo>
                    <a:pt x="190920" y="544080"/>
                  </a:lnTo>
                  <a:lnTo>
                    <a:pt x="150867" y="527152"/>
                  </a:lnTo>
                  <a:lnTo>
                    <a:pt x="114290" y="504450"/>
                  </a:lnTo>
                  <a:lnTo>
                    <a:pt x="81763" y="476548"/>
                  </a:lnTo>
                  <a:lnTo>
                    <a:pt x="53861" y="444021"/>
                  </a:lnTo>
                  <a:lnTo>
                    <a:pt x="31158" y="407443"/>
                  </a:lnTo>
                  <a:lnTo>
                    <a:pt x="14231" y="367390"/>
                  </a:lnTo>
                  <a:lnTo>
                    <a:pt x="3653" y="324436"/>
                  </a:lnTo>
                  <a:lnTo>
                    <a:pt x="0" y="279155"/>
                  </a:lnTo>
                  <a:lnTo>
                    <a:pt x="3653" y="233875"/>
                  </a:lnTo>
                  <a:lnTo>
                    <a:pt x="14231" y="190920"/>
                  </a:lnTo>
                  <a:lnTo>
                    <a:pt x="31158" y="150867"/>
                  </a:lnTo>
                  <a:lnTo>
                    <a:pt x="53861" y="114290"/>
                  </a:lnTo>
                  <a:lnTo>
                    <a:pt x="81763" y="81762"/>
                  </a:lnTo>
                  <a:lnTo>
                    <a:pt x="114290" y="53860"/>
                  </a:lnTo>
                  <a:lnTo>
                    <a:pt x="150867" y="31158"/>
                  </a:lnTo>
                  <a:lnTo>
                    <a:pt x="190920" y="14231"/>
                  </a:lnTo>
                  <a:lnTo>
                    <a:pt x="233875" y="3653"/>
                  </a:lnTo>
                  <a:lnTo>
                    <a:pt x="279155" y="0"/>
                  </a:lnTo>
                  <a:lnTo>
                    <a:pt x="324435" y="3653"/>
                  </a:lnTo>
                  <a:lnTo>
                    <a:pt x="367390" y="14231"/>
                  </a:lnTo>
                  <a:lnTo>
                    <a:pt x="407443" y="31158"/>
                  </a:lnTo>
                  <a:lnTo>
                    <a:pt x="444021" y="53860"/>
                  </a:lnTo>
                  <a:lnTo>
                    <a:pt x="476548" y="81762"/>
                  </a:lnTo>
                  <a:lnTo>
                    <a:pt x="504450" y="114290"/>
                  </a:lnTo>
                  <a:lnTo>
                    <a:pt x="527151" y="150867"/>
                  </a:lnTo>
                  <a:lnTo>
                    <a:pt x="544079" y="190920"/>
                  </a:lnTo>
                  <a:lnTo>
                    <a:pt x="554656" y="233875"/>
                  </a:lnTo>
                  <a:lnTo>
                    <a:pt x="558310" y="279155"/>
                  </a:lnTo>
                  <a:lnTo>
                    <a:pt x="554656" y="324436"/>
                  </a:lnTo>
                  <a:lnTo>
                    <a:pt x="544079" y="367390"/>
                  </a:lnTo>
                  <a:lnTo>
                    <a:pt x="527151" y="407443"/>
                  </a:lnTo>
                  <a:lnTo>
                    <a:pt x="504450" y="444021"/>
                  </a:lnTo>
                  <a:lnTo>
                    <a:pt x="476548" y="476548"/>
                  </a:lnTo>
                  <a:lnTo>
                    <a:pt x="444021" y="504450"/>
                  </a:lnTo>
                  <a:lnTo>
                    <a:pt x="407443" y="527152"/>
                  </a:lnTo>
                  <a:lnTo>
                    <a:pt x="367390" y="544080"/>
                  </a:lnTo>
                  <a:lnTo>
                    <a:pt x="324435" y="554657"/>
                  </a:lnTo>
                  <a:lnTo>
                    <a:pt x="279157" y="558311"/>
                  </a:lnTo>
                  <a:close/>
                </a:path>
              </a:pathLst>
            </a:custGeom>
            <a:solidFill>
              <a:srgbClr val="CB744A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 descr=""/>
            <p:cNvSpPr/>
            <p:nvPr/>
          </p:nvSpPr>
          <p:spPr>
            <a:xfrm>
              <a:off x="16700988" y="1028700"/>
              <a:ext cx="558800" cy="558800"/>
            </a:xfrm>
            <a:custGeom>
              <a:avLst/>
              <a:gdLst/>
              <a:ahLst/>
              <a:cxnLst/>
              <a:rect l="l" t="t" r="r" b="b"/>
              <a:pathLst>
                <a:path w="558800" h="558800">
                  <a:moveTo>
                    <a:pt x="279157" y="558311"/>
                  </a:moveTo>
                  <a:lnTo>
                    <a:pt x="233875" y="554657"/>
                  </a:lnTo>
                  <a:lnTo>
                    <a:pt x="190920" y="544080"/>
                  </a:lnTo>
                  <a:lnTo>
                    <a:pt x="150867" y="527152"/>
                  </a:lnTo>
                  <a:lnTo>
                    <a:pt x="114290" y="504450"/>
                  </a:lnTo>
                  <a:lnTo>
                    <a:pt x="81762" y="476548"/>
                  </a:lnTo>
                  <a:lnTo>
                    <a:pt x="53860" y="444021"/>
                  </a:lnTo>
                  <a:lnTo>
                    <a:pt x="31158" y="407443"/>
                  </a:lnTo>
                  <a:lnTo>
                    <a:pt x="14231" y="367390"/>
                  </a:lnTo>
                  <a:lnTo>
                    <a:pt x="3653" y="324436"/>
                  </a:lnTo>
                  <a:lnTo>
                    <a:pt x="0" y="279153"/>
                  </a:lnTo>
                  <a:lnTo>
                    <a:pt x="3653" y="233875"/>
                  </a:lnTo>
                  <a:lnTo>
                    <a:pt x="14231" y="190920"/>
                  </a:lnTo>
                  <a:lnTo>
                    <a:pt x="31158" y="150867"/>
                  </a:lnTo>
                  <a:lnTo>
                    <a:pt x="53860" y="114290"/>
                  </a:lnTo>
                  <a:lnTo>
                    <a:pt x="81762" y="81762"/>
                  </a:lnTo>
                  <a:lnTo>
                    <a:pt x="114290" y="53860"/>
                  </a:lnTo>
                  <a:lnTo>
                    <a:pt x="150867" y="31158"/>
                  </a:lnTo>
                  <a:lnTo>
                    <a:pt x="190920" y="14231"/>
                  </a:lnTo>
                  <a:lnTo>
                    <a:pt x="233875" y="3653"/>
                  </a:lnTo>
                  <a:lnTo>
                    <a:pt x="279155" y="0"/>
                  </a:lnTo>
                  <a:lnTo>
                    <a:pt x="324436" y="3653"/>
                  </a:lnTo>
                  <a:lnTo>
                    <a:pt x="367390" y="14231"/>
                  </a:lnTo>
                  <a:lnTo>
                    <a:pt x="407443" y="31158"/>
                  </a:lnTo>
                  <a:lnTo>
                    <a:pt x="444021" y="53860"/>
                  </a:lnTo>
                  <a:lnTo>
                    <a:pt x="476548" y="81762"/>
                  </a:lnTo>
                  <a:lnTo>
                    <a:pt x="504450" y="114290"/>
                  </a:lnTo>
                  <a:lnTo>
                    <a:pt x="527152" y="150867"/>
                  </a:lnTo>
                  <a:lnTo>
                    <a:pt x="544079" y="190920"/>
                  </a:lnTo>
                  <a:lnTo>
                    <a:pt x="554657" y="233875"/>
                  </a:lnTo>
                  <a:lnTo>
                    <a:pt x="558310" y="279155"/>
                  </a:lnTo>
                  <a:lnTo>
                    <a:pt x="554657" y="324436"/>
                  </a:lnTo>
                  <a:lnTo>
                    <a:pt x="544079" y="367390"/>
                  </a:lnTo>
                  <a:lnTo>
                    <a:pt x="527152" y="407443"/>
                  </a:lnTo>
                  <a:lnTo>
                    <a:pt x="504450" y="444021"/>
                  </a:lnTo>
                  <a:lnTo>
                    <a:pt x="476548" y="476548"/>
                  </a:lnTo>
                  <a:lnTo>
                    <a:pt x="444021" y="504450"/>
                  </a:lnTo>
                  <a:lnTo>
                    <a:pt x="407443" y="527152"/>
                  </a:lnTo>
                  <a:lnTo>
                    <a:pt x="367390" y="544080"/>
                  </a:lnTo>
                  <a:lnTo>
                    <a:pt x="324436" y="554657"/>
                  </a:lnTo>
                  <a:lnTo>
                    <a:pt x="279157" y="558311"/>
                  </a:lnTo>
                  <a:close/>
                </a:path>
              </a:pathLst>
            </a:custGeom>
            <a:solidFill>
              <a:srgbClr val="737373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1016000" y="2424322"/>
            <a:ext cx="10829925" cy="3340100"/>
          </a:xfrm>
          <a:prstGeom prst="rect"/>
        </p:spPr>
        <p:txBody>
          <a:bodyPr wrap="square" lIns="0" tIns="89535" rIns="0" bIns="0" rtlCol="0" vert="horz">
            <a:spAutoFit/>
          </a:bodyPr>
          <a:lstStyle/>
          <a:p>
            <a:pPr marL="12700" marR="5080">
              <a:lnSpc>
                <a:spcPts val="12819"/>
              </a:lnSpc>
              <a:spcBef>
                <a:spcPts val="705"/>
              </a:spcBef>
            </a:pPr>
            <a:r>
              <a:rPr dirty="0" sz="11050" spc="-195"/>
              <a:t>User</a:t>
            </a:r>
            <a:r>
              <a:rPr dirty="0" sz="11050" spc="-490"/>
              <a:t> </a:t>
            </a:r>
            <a:r>
              <a:rPr dirty="0" sz="11050" spc="-145"/>
              <a:t>Engagement </a:t>
            </a:r>
            <a:r>
              <a:rPr dirty="0" sz="11050" spc="-200"/>
              <a:t>Analysis</a:t>
            </a:r>
            <a:r>
              <a:rPr dirty="0" sz="11050" spc="-480"/>
              <a:t> </a:t>
            </a:r>
            <a:r>
              <a:rPr dirty="0" sz="11050" spc="-25"/>
              <a:t>For</a:t>
            </a:r>
            <a:endParaRPr sz="11050"/>
          </a:p>
        </p:txBody>
      </p:sp>
      <p:sp>
        <p:nvSpPr>
          <p:cNvPr id="9" name="object 9" descr=""/>
          <p:cNvSpPr txBox="1"/>
          <p:nvPr/>
        </p:nvSpPr>
        <p:spPr>
          <a:xfrm>
            <a:off x="1028700" y="6133179"/>
            <a:ext cx="11468100" cy="1657350"/>
          </a:xfrm>
          <a:prstGeom prst="rect">
            <a:avLst/>
          </a:prstGeom>
          <a:solidFill>
            <a:srgbClr val="F7862B"/>
          </a:solidFill>
        </p:spPr>
        <p:txBody>
          <a:bodyPr wrap="square" lIns="0" tIns="179070" rIns="0" bIns="0" rtlCol="0" vert="horz">
            <a:spAutoFit/>
          </a:bodyPr>
          <a:lstStyle/>
          <a:p>
            <a:pPr marL="272415">
              <a:lnSpc>
                <a:spcPct val="100000"/>
              </a:lnSpc>
              <a:spcBef>
                <a:spcPts val="1410"/>
              </a:spcBef>
            </a:pPr>
            <a:r>
              <a:rPr dirty="0" sz="7500" spc="100" b="1">
                <a:solidFill>
                  <a:srgbClr val="FFFFFF"/>
                </a:solidFill>
                <a:latin typeface="Roboto"/>
                <a:cs typeface="Roboto"/>
              </a:rPr>
              <a:t>RESTAURANT</a:t>
            </a:r>
            <a:r>
              <a:rPr dirty="0" sz="7500" spc="10" b="1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7500" spc="-10" b="1">
                <a:solidFill>
                  <a:srgbClr val="FFFFFF"/>
                </a:solidFill>
                <a:latin typeface="Roboto"/>
                <a:cs typeface="Roboto"/>
              </a:rPr>
              <a:t>SUCCESS</a:t>
            </a:r>
            <a:endParaRPr sz="7500">
              <a:latin typeface="Roboto"/>
              <a:cs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7999" cy="10286999"/>
            </a:xfrm>
            <a:prstGeom prst="rect">
              <a:avLst/>
            </a:prstGeom>
          </p:spPr>
        </p:pic>
        <p:sp>
          <p:nvSpPr>
            <p:cNvPr id="4" name="object 4" descr=""/>
            <p:cNvSpPr/>
            <p:nvPr/>
          </p:nvSpPr>
          <p:spPr>
            <a:xfrm>
              <a:off x="1052512" y="1243012"/>
              <a:ext cx="4601210" cy="0"/>
            </a:xfrm>
            <a:custGeom>
              <a:avLst/>
              <a:gdLst/>
              <a:ahLst/>
              <a:cxnLst/>
              <a:rect l="l" t="t" r="r" b="b"/>
              <a:pathLst>
                <a:path w="4601210" h="0">
                  <a:moveTo>
                    <a:pt x="0" y="0"/>
                  </a:moveTo>
                  <a:lnTo>
                    <a:pt x="4601199" y="0"/>
                  </a:lnTo>
                </a:path>
              </a:pathLst>
            </a:custGeom>
            <a:ln w="47624">
              <a:solidFill>
                <a:srgbClr val="F7862B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5" name="object 5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8065878" y="6659599"/>
              <a:ext cx="10220324" cy="3627399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095609" y="1583643"/>
            <a:ext cx="15407640" cy="1577975"/>
          </a:xfrm>
          <a:prstGeom prst="rect"/>
        </p:spPr>
        <p:txBody>
          <a:bodyPr wrap="square" lIns="0" tIns="53340" rIns="0" bIns="0" rtlCol="0" vert="horz">
            <a:spAutoFit/>
          </a:bodyPr>
          <a:lstStyle/>
          <a:p>
            <a:pPr marL="12700" marR="5080">
              <a:lnSpc>
                <a:spcPts val="6000"/>
              </a:lnSpc>
              <a:spcBef>
                <a:spcPts val="420"/>
              </a:spcBef>
            </a:pPr>
            <a:r>
              <a:rPr dirty="0" sz="5150"/>
              <a:t>Do</a:t>
            </a:r>
            <a:r>
              <a:rPr dirty="0" sz="5150" spc="-90"/>
              <a:t> </a:t>
            </a:r>
            <a:r>
              <a:rPr dirty="0" sz="5150"/>
              <a:t>restaurants</a:t>
            </a:r>
            <a:r>
              <a:rPr dirty="0" sz="5150" spc="-85"/>
              <a:t> </a:t>
            </a:r>
            <a:r>
              <a:rPr dirty="0" sz="5150"/>
              <a:t>with</a:t>
            </a:r>
            <a:r>
              <a:rPr dirty="0" sz="5150" spc="-90"/>
              <a:t> </a:t>
            </a:r>
            <a:r>
              <a:rPr dirty="0" sz="5150"/>
              <a:t>higher</a:t>
            </a:r>
            <a:r>
              <a:rPr dirty="0" sz="5150" spc="-85"/>
              <a:t> </a:t>
            </a:r>
            <a:r>
              <a:rPr dirty="0" sz="5150"/>
              <a:t>engagement</a:t>
            </a:r>
            <a:r>
              <a:rPr dirty="0" sz="5150" spc="-90"/>
              <a:t> </a:t>
            </a:r>
            <a:r>
              <a:rPr dirty="0" sz="5150"/>
              <a:t>tend</a:t>
            </a:r>
            <a:r>
              <a:rPr dirty="0" sz="5150" spc="-85"/>
              <a:t> </a:t>
            </a:r>
            <a:r>
              <a:rPr dirty="0" sz="5150"/>
              <a:t>to</a:t>
            </a:r>
            <a:r>
              <a:rPr dirty="0" sz="5150" spc="-90"/>
              <a:t> </a:t>
            </a:r>
            <a:r>
              <a:rPr dirty="0" sz="5150" spc="-20"/>
              <a:t>have </a:t>
            </a:r>
            <a:r>
              <a:rPr dirty="0" sz="5150"/>
              <a:t>higher</a:t>
            </a:r>
            <a:r>
              <a:rPr dirty="0" sz="5150" spc="-10"/>
              <a:t> ratings?</a:t>
            </a:r>
            <a:endParaRPr sz="5150"/>
          </a:p>
        </p:txBody>
      </p:sp>
      <p:grpSp>
        <p:nvGrpSpPr>
          <p:cNvPr id="7" name="object 7" descr=""/>
          <p:cNvGrpSpPr/>
          <p:nvPr/>
        </p:nvGrpSpPr>
        <p:grpSpPr>
          <a:xfrm>
            <a:off x="1029306" y="3648508"/>
            <a:ext cx="114300" cy="2371090"/>
            <a:chOff x="1029306" y="3648508"/>
            <a:chExt cx="114300" cy="2371090"/>
          </a:xfrm>
        </p:grpSpPr>
        <p:pic>
          <p:nvPicPr>
            <p:cNvPr id="8" name="object 8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29306" y="3648508"/>
              <a:ext cx="114300" cy="114299"/>
            </a:xfrm>
            <a:prstGeom prst="rect">
              <a:avLst/>
            </a:prstGeom>
          </p:spPr>
        </p:pic>
        <p:pic>
          <p:nvPicPr>
            <p:cNvPr id="9" name="object 9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29306" y="4715308"/>
              <a:ext cx="114300" cy="114299"/>
            </a:xfrm>
            <a:prstGeom prst="rect">
              <a:avLst/>
            </a:prstGeom>
          </p:spPr>
        </p:pic>
        <p:pic>
          <p:nvPicPr>
            <p:cNvPr id="10" name="object 10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29306" y="5905119"/>
              <a:ext cx="114300" cy="114299"/>
            </a:xfrm>
            <a:prstGeom prst="rect">
              <a:avLst/>
            </a:prstGeom>
          </p:spPr>
        </p:pic>
      </p:grpSp>
      <p:sp>
        <p:nvSpPr>
          <p:cNvPr id="11" name="object 11" descr=""/>
          <p:cNvSpPr txBox="1"/>
          <p:nvPr/>
        </p:nvSpPr>
        <p:spPr>
          <a:xfrm>
            <a:off x="1541959" y="3350821"/>
            <a:ext cx="13180694" cy="494919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algn="just" marL="2019935" marR="5080" indent="-941705">
              <a:lnSpc>
                <a:spcPct val="116700"/>
              </a:lnSpc>
              <a:spcBef>
                <a:spcPts val="90"/>
              </a:spcBef>
            </a:pPr>
            <a:r>
              <a:rPr dirty="0" sz="3000" spc="130">
                <a:latin typeface="Arial MT"/>
                <a:cs typeface="Arial MT"/>
              </a:rPr>
              <a:t>hows</a:t>
            </a:r>
            <a:r>
              <a:rPr dirty="0" sz="3000" spc="25">
                <a:latin typeface="Arial MT"/>
                <a:cs typeface="Arial MT"/>
              </a:rPr>
              <a:t>  </a:t>
            </a:r>
            <a:r>
              <a:rPr dirty="0" sz="3000">
                <a:latin typeface="Arial MT"/>
                <a:cs typeface="Arial MT"/>
              </a:rPr>
              <a:t>a</a:t>
            </a:r>
            <a:r>
              <a:rPr dirty="0" sz="3000" spc="25">
                <a:latin typeface="Arial MT"/>
                <a:cs typeface="Arial MT"/>
              </a:rPr>
              <a:t>  </a:t>
            </a:r>
            <a:r>
              <a:rPr dirty="0" sz="3000" spc="140">
                <a:latin typeface="Arial MT"/>
                <a:cs typeface="Arial MT"/>
              </a:rPr>
              <a:t>general</a:t>
            </a:r>
            <a:r>
              <a:rPr dirty="0" sz="3000" spc="30">
                <a:latin typeface="Arial MT"/>
                <a:cs typeface="Arial MT"/>
              </a:rPr>
              <a:t>  </a:t>
            </a:r>
            <a:r>
              <a:rPr dirty="0" sz="3000" spc="140">
                <a:latin typeface="Arial MT"/>
                <a:cs typeface="Arial MT"/>
              </a:rPr>
              <a:t>increase</a:t>
            </a:r>
            <a:r>
              <a:rPr dirty="0" sz="3000" spc="25">
                <a:latin typeface="Arial MT"/>
                <a:cs typeface="Arial MT"/>
              </a:rPr>
              <a:t>  </a:t>
            </a:r>
            <a:r>
              <a:rPr dirty="0" sz="3000" spc="85">
                <a:latin typeface="Arial MT"/>
                <a:cs typeface="Arial MT"/>
              </a:rPr>
              <a:t>in</a:t>
            </a:r>
            <a:r>
              <a:rPr dirty="0" sz="3000" spc="25">
                <a:latin typeface="Arial MT"/>
                <a:cs typeface="Arial MT"/>
              </a:rPr>
              <a:t>  </a:t>
            </a:r>
            <a:r>
              <a:rPr dirty="0" sz="3000" spc="140">
                <a:latin typeface="Arial MT"/>
                <a:cs typeface="Arial MT"/>
              </a:rPr>
              <a:t>average</a:t>
            </a:r>
            <a:r>
              <a:rPr dirty="0" sz="3000" spc="30">
                <a:latin typeface="Arial MT"/>
                <a:cs typeface="Arial MT"/>
              </a:rPr>
              <a:t>  </a:t>
            </a:r>
            <a:r>
              <a:rPr dirty="0" sz="3000" spc="135">
                <a:latin typeface="Arial MT"/>
                <a:cs typeface="Arial MT"/>
              </a:rPr>
              <a:t>review,</a:t>
            </a:r>
            <a:r>
              <a:rPr dirty="0" sz="3000" spc="25">
                <a:latin typeface="Arial MT"/>
                <a:cs typeface="Arial MT"/>
              </a:rPr>
              <a:t>  </a:t>
            </a:r>
            <a:r>
              <a:rPr dirty="0" sz="3000" spc="160">
                <a:latin typeface="Arial MT"/>
                <a:cs typeface="Arial MT"/>
              </a:rPr>
              <a:t>check-</a:t>
            </a:r>
            <a:r>
              <a:rPr dirty="0" sz="3000" spc="105">
                <a:latin typeface="Arial MT"/>
                <a:cs typeface="Arial MT"/>
              </a:rPr>
              <a:t>in,</a:t>
            </a:r>
            <a:r>
              <a:rPr dirty="0" sz="3000" spc="25">
                <a:latin typeface="Arial MT"/>
                <a:cs typeface="Arial MT"/>
              </a:rPr>
              <a:t>  </a:t>
            </a:r>
            <a:r>
              <a:rPr dirty="0" sz="3000" spc="114">
                <a:latin typeface="Arial MT"/>
                <a:cs typeface="Arial MT"/>
              </a:rPr>
              <a:t>and</a:t>
            </a:r>
            <a:r>
              <a:rPr dirty="0" sz="3000" spc="30">
                <a:latin typeface="Arial MT"/>
                <a:cs typeface="Arial MT"/>
              </a:rPr>
              <a:t>  </a:t>
            </a:r>
            <a:r>
              <a:rPr dirty="0" sz="3000" spc="80">
                <a:latin typeface="Arial MT"/>
                <a:cs typeface="Arial MT"/>
              </a:rPr>
              <a:t>tip </a:t>
            </a:r>
            <a:r>
              <a:rPr dirty="0" sz="3000" spc="114">
                <a:latin typeface="Arial MT"/>
                <a:cs typeface="Arial MT"/>
              </a:rPr>
              <a:t>ove</a:t>
            </a:r>
            <a:r>
              <a:rPr dirty="0" sz="3000" spc="315">
                <a:latin typeface="Arial MT"/>
                <a:cs typeface="Arial MT"/>
              </a:rPr>
              <a:t> </a:t>
            </a:r>
            <a:r>
              <a:rPr dirty="0" sz="3000" spc="114">
                <a:latin typeface="Arial MT"/>
                <a:cs typeface="Arial MT"/>
              </a:rPr>
              <a:t>from</a:t>
            </a:r>
            <a:r>
              <a:rPr dirty="0" sz="3000" spc="320">
                <a:latin typeface="Arial MT"/>
                <a:cs typeface="Arial MT"/>
              </a:rPr>
              <a:t> </a:t>
            </a:r>
            <a:r>
              <a:rPr dirty="0" sz="3000">
                <a:latin typeface="Arial MT"/>
                <a:cs typeface="Arial MT"/>
              </a:rPr>
              <a:t>1</a:t>
            </a:r>
            <a:r>
              <a:rPr dirty="0" sz="3000" spc="320">
                <a:latin typeface="Arial MT"/>
                <a:cs typeface="Arial MT"/>
              </a:rPr>
              <a:t> </a:t>
            </a:r>
            <a:r>
              <a:rPr dirty="0" sz="3000" spc="80">
                <a:latin typeface="Arial MT"/>
                <a:cs typeface="Arial MT"/>
              </a:rPr>
              <a:t>to</a:t>
            </a:r>
            <a:r>
              <a:rPr dirty="0" sz="3000" spc="320">
                <a:latin typeface="Arial MT"/>
                <a:cs typeface="Arial MT"/>
              </a:rPr>
              <a:t> </a:t>
            </a:r>
            <a:r>
              <a:rPr dirty="0" sz="3000">
                <a:latin typeface="Arial MT"/>
                <a:cs typeface="Arial MT"/>
              </a:rPr>
              <a:t>4</a:t>
            </a:r>
            <a:r>
              <a:rPr dirty="0" sz="3000" spc="320">
                <a:latin typeface="Arial MT"/>
                <a:cs typeface="Arial MT"/>
              </a:rPr>
              <a:t> </a:t>
            </a:r>
            <a:r>
              <a:rPr dirty="0" sz="3000" spc="120">
                <a:latin typeface="Arial MT"/>
                <a:cs typeface="Arial MT"/>
              </a:rPr>
              <a:t>stars.</a:t>
            </a:r>
            <a:endParaRPr sz="3000">
              <a:latin typeface="Arial MT"/>
              <a:cs typeface="Arial MT"/>
            </a:endParaRPr>
          </a:p>
          <a:p>
            <a:pPr algn="just" marL="2122805" marR="328930" indent="78740">
              <a:lnSpc>
                <a:spcPts val="4200"/>
              </a:lnSpc>
              <a:spcBef>
                <a:spcPts val="240"/>
              </a:spcBef>
            </a:pPr>
            <a:r>
              <a:rPr dirty="0" sz="3000" spc="130">
                <a:latin typeface="Arial MT"/>
                <a:cs typeface="Arial MT"/>
              </a:rPr>
              <a:t>rated</a:t>
            </a:r>
            <a:r>
              <a:rPr dirty="0" sz="3000" spc="405">
                <a:latin typeface="Arial MT"/>
                <a:cs typeface="Arial MT"/>
              </a:rPr>
              <a:t> </a:t>
            </a:r>
            <a:r>
              <a:rPr dirty="0" sz="3000">
                <a:latin typeface="Arial MT"/>
                <a:cs typeface="Arial MT"/>
              </a:rPr>
              <a:t>4</a:t>
            </a:r>
            <a:r>
              <a:rPr dirty="0" sz="3000" spc="405">
                <a:latin typeface="Arial MT"/>
                <a:cs typeface="Arial MT"/>
              </a:rPr>
              <a:t> </a:t>
            </a:r>
            <a:r>
              <a:rPr dirty="0" sz="3000" spc="125">
                <a:latin typeface="Arial MT"/>
                <a:cs typeface="Arial MT"/>
              </a:rPr>
              <a:t>stars</a:t>
            </a:r>
            <a:r>
              <a:rPr dirty="0" sz="3000" spc="405">
                <a:latin typeface="Arial MT"/>
                <a:cs typeface="Arial MT"/>
              </a:rPr>
              <a:t> </a:t>
            </a:r>
            <a:r>
              <a:rPr dirty="0" sz="3000" spc="135">
                <a:latin typeface="Arial MT"/>
                <a:cs typeface="Arial MT"/>
              </a:rPr>
              <a:t>exhibit</a:t>
            </a:r>
            <a:r>
              <a:rPr dirty="0" sz="3000" spc="405">
                <a:latin typeface="Arial MT"/>
                <a:cs typeface="Arial MT"/>
              </a:rPr>
              <a:t> </a:t>
            </a:r>
            <a:r>
              <a:rPr dirty="0" sz="3000" spc="110">
                <a:latin typeface="Arial MT"/>
                <a:cs typeface="Arial MT"/>
              </a:rPr>
              <a:t>the</a:t>
            </a:r>
            <a:r>
              <a:rPr dirty="0" sz="3000" spc="405">
                <a:latin typeface="Arial MT"/>
                <a:cs typeface="Arial MT"/>
              </a:rPr>
              <a:t> </a:t>
            </a:r>
            <a:r>
              <a:rPr dirty="0" sz="3000" spc="140">
                <a:latin typeface="Arial MT"/>
                <a:cs typeface="Arial MT"/>
              </a:rPr>
              <a:t>highest</a:t>
            </a:r>
            <a:r>
              <a:rPr dirty="0" sz="3000" spc="405">
                <a:latin typeface="Arial MT"/>
                <a:cs typeface="Arial MT"/>
              </a:rPr>
              <a:t> </a:t>
            </a:r>
            <a:r>
              <a:rPr dirty="0" sz="3000" spc="145">
                <a:latin typeface="Arial MT"/>
                <a:cs typeface="Arial MT"/>
              </a:rPr>
              <a:t>engagement</a:t>
            </a:r>
            <a:r>
              <a:rPr dirty="0" sz="3000" spc="405">
                <a:latin typeface="Arial MT"/>
                <a:cs typeface="Arial MT"/>
              </a:rPr>
              <a:t> </a:t>
            </a:r>
            <a:r>
              <a:rPr dirty="0" sz="3000" spc="114">
                <a:latin typeface="Arial MT"/>
                <a:cs typeface="Arial MT"/>
              </a:rPr>
              <a:t>and</a:t>
            </a:r>
            <a:r>
              <a:rPr dirty="0" sz="3000" spc="405">
                <a:latin typeface="Arial MT"/>
                <a:cs typeface="Arial MT"/>
              </a:rPr>
              <a:t> </a:t>
            </a:r>
            <a:r>
              <a:rPr dirty="0" sz="3000" spc="125">
                <a:latin typeface="Arial MT"/>
                <a:cs typeface="Arial MT"/>
              </a:rPr>
              <a:t>shows </a:t>
            </a:r>
            <a:r>
              <a:rPr dirty="0" sz="3000" spc="90">
                <a:latin typeface="Arial MT"/>
                <a:cs typeface="Arial MT"/>
              </a:rPr>
              <a:t>ng</a:t>
            </a:r>
            <a:r>
              <a:rPr dirty="0" sz="3000" spc="310">
                <a:latin typeface="Arial MT"/>
                <a:cs typeface="Arial MT"/>
              </a:rPr>
              <a:t> </a:t>
            </a:r>
            <a:r>
              <a:rPr dirty="0" sz="3000" spc="135">
                <a:latin typeface="Arial MT"/>
                <a:cs typeface="Arial MT"/>
              </a:rPr>
              <a:t>above</a:t>
            </a:r>
            <a:r>
              <a:rPr dirty="0" sz="3000" spc="315">
                <a:latin typeface="Arial MT"/>
                <a:cs typeface="Arial MT"/>
              </a:rPr>
              <a:t> </a:t>
            </a:r>
            <a:r>
              <a:rPr dirty="0" sz="3000" spc="55">
                <a:latin typeface="Arial MT"/>
                <a:cs typeface="Arial MT"/>
              </a:rPr>
              <a:t>4.</a:t>
            </a:r>
            <a:endParaRPr sz="3000">
              <a:latin typeface="Arial MT"/>
              <a:cs typeface="Arial MT"/>
            </a:endParaRPr>
          </a:p>
          <a:p>
            <a:pPr algn="just" marL="12700" marR="292100" indent="2355850">
              <a:lnSpc>
                <a:spcPct val="116700"/>
              </a:lnSpc>
              <a:spcBef>
                <a:spcPts val="730"/>
              </a:spcBef>
            </a:pPr>
            <a:r>
              <a:rPr dirty="0" sz="3000" spc="145">
                <a:latin typeface="Arial MT"/>
                <a:cs typeface="Arial MT"/>
              </a:rPr>
              <a:t>engagement</a:t>
            </a:r>
            <a:r>
              <a:rPr dirty="0" sz="3000" spc="140">
                <a:latin typeface="Arial MT"/>
                <a:cs typeface="Arial MT"/>
              </a:rPr>
              <a:t>  </a:t>
            </a:r>
            <a:r>
              <a:rPr dirty="0" sz="3000" spc="80">
                <a:latin typeface="Arial MT"/>
                <a:cs typeface="Arial MT"/>
              </a:rPr>
              <a:t>at</a:t>
            </a:r>
            <a:r>
              <a:rPr dirty="0" sz="3000" spc="145">
                <a:latin typeface="Arial MT"/>
                <a:cs typeface="Arial MT"/>
              </a:rPr>
              <a:t>  </a:t>
            </a:r>
            <a:r>
              <a:rPr dirty="0" sz="3000" spc="110">
                <a:latin typeface="Arial MT"/>
                <a:cs typeface="Arial MT"/>
              </a:rPr>
              <a:t>5.0</a:t>
            </a:r>
            <a:r>
              <a:rPr dirty="0" sz="3000" spc="145">
                <a:latin typeface="Arial MT"/>
                <a:cs typeface="Arial MT"/>
              </a:rPr>
              <a:t>  </a:t>
            </a:r>
            <a:r>
              <a:rPr dirty="0" sz="3000" spc="125">
                <a:latin typeface="Arial MT"/>
                <a:cs typeface="Arial MT"/>
              </a:rPr>
              <a:t>stars</a:t>
            </a:r>
            <a:r>
              <a:rPr dirty="0" sz="3000" spc="145">
                <a:latin typeface="Arial MT"/>
                <a:cs typeface="Arial MT"/>
              </a:rPr>
              <a:t>  </a:t>
            </a:r>
            <a:r>
              <a:rPr dirty="0" sz="3000" spc="125">
                <a:latin typeface="Arial MT"/>
                <a:cs typeface="Arial MT"/>
              </a:rPr>
              <a:t>might</a:t>
            </a:r>
            <a:r>
              <a:rPr dirty="0" sz="3000" spc="145">
                <a:latin typeface="Arial MT"/>
                <a:cs typeface="Arial MT"/>
              </a:rPr>
              <a:t>  </a:t>
            </a:r>
            <a:r>
              <a:rPr dirty="0" sz="3000" spc="140">
                <a:latin typeface="Arial MT"/>
                <a:cs typeface="Arial MT"/>
              </a:rPr>
              <a:t>suggest</a:t>
            </a:r>
            <a:r>
              <a:rPr dirty="0" sz="3000" spc="145">
                <a:latin typeface="Arial MT"/>
                <a:cs typeface="Arial MT"/>
              </a:rPr>
              <a:t>  </a:t>
            </a:r>
            <a:r>
              <a:rPr dirty="0" sz="3000" spc="130">
                <a:latin typeface="Arial MT"/>
                <a:cs typeface="Arial MT"/>
              </a:rPr>
              <a:t>either</a:t>
            </a:r>
            <a:r>
              <a:rPr dirty="0" sz="3000" spc="145">
                <a:latin typeface="Arial MT"/>
                <a:cs typeface="Arial MT"/>
              </a:rPr>
              <a:t>  </a:t>
            </a:r>
            <a:r>
              <a:rPr dirty="0" sz="3000">
                <a:latin typeface="Arial MT"/>
                <a:cs typeface="Arial MT"/>
              </a:rPr>
              <a:t>a</a:t>
            </a:r>
            <a:r>
              <a:rPr dirty="0" sz="3000" spc="145">
                <a:latin typeface="Arial MT"/>
                <a:cs typeface="Arial MT"/>
              </a:rPr>
              <a:t>  </a:t>
            </a:r>
            <a:r>
              <a:rPr dirty="0" sz="3000" spc="85">
                <a:latin typeface="Arial MT"/>
                <a:cs typeface="Arial MT"/>
              </a:rPr>
              <a:t>sat </a:t>
            </a:r>
            <a:r>
              <a:rPr dirty="0" sz="3000" spc="125">
                <a:latin typeface="Arial MT"/>
                <a:cs typeface="Arial MT"/>
              </a:rPr>
              <a:t>here</a:t>
            </a:r>
            <a:r>
              <a:rPr dirty="0" sz="3000" spc="400">
                <a:latin typeface="Arial MT"/>
                <a:cs typeface="Arial MT"/>
              </a:rPr>
              <a:t> </a:t>
            </a:r>
            <a:r>
              <a:rPr dirty="0" sz="3000" spc="130">
                <a:latin typeface="Arial MT"/>
                <a:cs typeface="Arial MT"/>
              </a:rPr>
              <a:t>fewer</a:t>
            </a:r>
            <a:r>
              <a:rPr dirty="0" sz="3000" spc="400">
                <a:latin typeface="Arial MT"/>
                <a:cs typeface="Arial MT"/>
              </a:rPr>
              <a:t> </a:t>
            </a:r>
            <a:r>
              <a:rPr dirty="0" sz="3000" spc="140">
                <a:latin typeface="Arial MT"/>
                <a:cs typeface="Arial MT"/>
              </a:rPr>
              <a:t>customers</a:t>
            </a:r>
            <a:r>
              <a:rPr dirty="0" sz="3000" spc="400">
                <a:latin typeface="Arial MT"/>
                <a:cs typeface="Arial MT"/>
              </a:rPr>
              <a:t> </a:t>
            </a:r>
            <a:r>
              <a:rPr dirty="0" sz="3000" spc="120">
                <a:latin typeface="Arial MT"/>
                <a:cs typeface="Arial MT"/>
              </a:rPr>
              <a:t>feel</a:t>
            </a:r>
            <a:r>
              <a:rPr dirty="0" sz="3000" spc="405">
                <a:latin typeface="Arial MT"/>
                <a:cs typeface="Arial MT"/>
              </a:rPr>
              <a:t> </a:t>
            </a:r>
            <a:r>
              <a:rPr dirty="0" sz="3000" spc="145">
                <a:latin typeface="Arial MT"/>
                <a:cs typeface="Arial MT"/>
              </a:rPr>
              <a:t>compelled</a:t>
            </a:r>
            <a:r>
              <a:rPr dirty="0" sz="3000" spc="400">
                <a:latin typeface="Arial MT"/>
                <a:cs typeface="Arial MT"/>
              </a:rPr>
              <a:t> </a:t>
            </a:r>
            <a:r>
              <a:rPr dirty="0" sz="3000" spc="80">
                <a:latin typeface="Arial MT"/>
                <a:cs typeface="Arial MT"/>
              </a:rPr>
              <a:t>to</a:t>
            </a:r>
            <a:r>
              <a:rPr dirty="0" sz="3000" spc="400">
                <a:latin typeface="Arial MT"/>
                <a:cs typeface="Arial MT"/>
              </a:rPr>
              <a:t> </a:t>
            </a:r>
            <a:r>
              <a:rPr dirty="0" sz="3000" spc="114">
                <a:latin typeface="Arial MT"/>
                <a:cs typeface="Arial MT"/>
              </a:rPr>
              <a:t>add</a:t>
            </a:r>
            <a:r>
              <a:rPr dirty="0" sz="3000" spc="405">
                <a:latin typeface="Arial MT"/>
                <a:cs typeface="Arial MT"/>
              </a:rPr>
              <a:t> </a:t>
            </a:r>
            <a:r>
              <a:rPr dirty="0" sz="3000" spc="125">
                <a:latin typeface="Arial MT"/>
                <a:cs typeface="Arial MT"/>
              </a:rPr>
              <a:t>their</a:t>
            </a:r>
            <a:r>
              <a:rPr dirty="0" sz="3000" spc="400">
                <a:latin typeface="Arial MT"/>
                <a:cs typeface="Arial MT"/>
              </a:rPr>
              <a:t> </a:t>
            </a:r>
            <a:r>
              <a:rPr dirty="0" sz="3000" spc="140">
                <a:latin typeface="Arial MT"/>
                <a:cs typeface="Arial MT"/>
              </a:rPr>
              <a:t>reviews,</a:t>
            </a:r>
            <a:r>
              <a:rPr dirty="0" sz="3000" spc="400">
                <a:latin typeface="Arial MT"/>
                <a:cs typeface="Arial MT"/>
              </a:rPr>
              <a:t> </a:t>
            </a:r>
            <a:r>
              <a:rPr dirty="0" sz="3000" spc="80">
                <a:latin typeface="Arial MT"/>
                <a:cs typeface="Arial MT"/>
              </a:rPr>
              <a:t>or</a:t>
            </a:r>
            <a:r>
              <a:rPr dirty="0" sz="3000" spc="405">
                <a:latin typeface="Arial MT"/>
                <a:cs typeface="Arial MT"/>
              </a:rPr>
              <a:t> </a:t>
            </a:r>
            <a:r>
              <a:rPr dirty="0" sz="3000">
                <a:latin typeface="Arial MT"/>
                <a:cs typeface="Arial MT"/>
              </a:rPr>
              <a:t>a</a:t>
            </a:r>
            <a:r>
              <a:rPr dirty="0" sz="3000" spc="400">
                <a:latin typeface="Arial MT"/>
                <a:cs typeface="Arial MT"/>
              </a:rPr>
              <a:t> </a:t>
            </a:r>
            <a:r>
              <a:rPr dirty="0" sz="3000" spc="105">
                <a:latin typeface="Arial MT"/>
                <a:cs typeface="Arial MT"/>
              </a:rPr>
              <a:t>sele </a:t>
            </a:r>
            <a:r>
              <a:rPr dirty="0" sz="3000" spc="110">
                <a:latin typeface="Arial MT"/>
                <a:cs typeface="Arial MT"/>
              </a:rPr>
              <a:t>nly</a:t>
            </a:r>
            <a:r>
              <a:rPr dirty="0" sz="3000" spc="315">
                <a:latin typeface="Arial MT"/>
                <a:cs typeface="Arial MT"/>
              </a:rPr>
              <a:t> </a:t>
            </a:r>
            <a:r>
              <a:rPr dirty="0" sz="3000">
                <a:latin typeface="Arial MT"/>
                <a:cs typeface="Arial MT"/>
              </a:rPr>
              <a:t>a</a:t>
            </a:r>
            <a:r>
              <a:rPr dirty="0" sz="3000" spc="315">
                <a:latin typeface="Arial MT"/>
                <a:cs typeface="Arial MT"/>
              </a:rPr>
              <a:t> </a:t>
            </a:r>
            <a:r>
              <a:rPr dirty="0" sz="3000" spc="110">
                <a:latin typeface="Arial MT"/>
                <a:cs typeface="Arial MT"/>
              </a:rPr>
              <a:t>sma</a:t>
            </a:r>
            <a:r>
              <a:rPr dirty="0" sz="3000" spc="434">
                <a:latin typeface="Arial MT"/>
                <a:cs typeface="Arial MT"/>
              </a:rPr>
              <a:t>   </a:t>
            </a:r>
            <a:r>
              <a:rPr dirty="0" sz="3000" spc="130">
                <a:latin typeface="Arial MT"/>
                <a:cs typeface="Arial MT"/>
              </a:rPr>
              <a:t>satisfied</a:t>
            </a:r>
            <a:endParaRPr sz="3000">
              <a:latin typeface="Arial MT"/>
              <a:cs typeface="Arial MT"/>
            </a:endParaRPr>
          </a:p>
          <a:p>
            <a:pPr algn="just" marL="200660" marR="8653145" indent="21590">
              <a:lnSpc>
                <a:spcPts val="4200"/>
              </a:lnSpc>
              <a:spcBef>
                <a:spcPts val="105"/>
              </a:spcBef>
            </a:pPr>
            <a:r>
              <a:rPr dirty="0" sz="3000" spc="135">
                <a:latin typeface="Arial MT"/>
                <a:cs typeface="Arial MT"/>
              </a:rPr>
              <a:t>dience</a:t>
            </a:r>
            <a:r>
              <a:rPr dirty="0" sz="3000" spc="340">
                <a:latin typeface="Arial MT"/>
                <a:cs typeface="Arial MT"/>
              </a:rPr>
              <a:t> </a:t>
            </a:r>
            <a:r>
              <a:rPr dirty="0" sz="3000" spc="140">
                <a:latin typeface="Arial MT"/>
                <a:cs typeface="Arial MT"/>
              </a:rPr>
              <a:t>frequents</a:t>
            </a:r>
            <a:r>
              <a:rPr dirty="0" sz="3000" spc="345">
                <a:latin typeface="Arial MT"/>
                <a:cs typeface="Arial MT"/>
              </a:rPr>
              <a:t> </a:t>
            </a:r>
            <a:r>
              <a:rPr dirty="0" sz="3000" spc="120">
                <a:latin typeface="Arial MT"/>
                <a:cs typeface="Arial MT"/>
              </a:rPr>
              <a:t>these </a:t>
            </a:r>
            <a:r>
              <a:rPr dirty="0" sz="3000" spc="135">
                <a:latin typeface="Arial MT"/>
                <a:cs typeface="Arial MT"/>
              </a:rPr>
              <a:t>tablishments.</a:t>
            </a:r>
            <a:endParaRPr sz="30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7999" cy="10286999"/>
            </a:xfrm>
            <a:prstGeom prst="rect">
              <a:avLst/>
            </a:prstGeom>
          </p:spPr>
        </p:pic>
        <p:sp>
          <p:nvSpPr>
            <p:cNvPr id="4" name="object 4" descr=""/>
            <p:cNvSpPr/>
            <p:nvPr/>
          </p:nvSpPr>
          <p:spPr>
            <a:xfrm>
              <a:off x="1052512" y="1052512"/>
              <a:ext cx="4601210" cy="0"/>
            </a:xfrm>
            <a:custGeom>
              <a:avLst/>
              <a:gdLst/>
              <a:ahLst/>
              <a:cxnLst/>
              <a:rect l="l" t="t" r="r" b="b"/>
              <a:pathLst>
                <a:path w="4601210" h="0">
                  <a:moveTo>
                    <a:pt x="0" y="0"/>
                  </a:moveTo>
                  <a:lnTo>
                    <a:pt x="4601199" y="0"/>
                  </a:lnTo>
                </a:path>
              </a:pathLst>
            </a:custGeom>
            <a:ln w="47624">
              <a:solidFill>
                <a:srgbClr val="F7862B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5" name="object 5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486952" y="4460961"/>
              <a:ext cx="7096125" cy="5553075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016000" y="1322334"/>
            <a:ext cx="15632430" cy="1577975"/>
          </a:xfrm>
          <a:prstGeom prst="rect"/>
        </p:spPr>
        <p:txBody>
          <a:bodyPr wrap="square" lIns="0" tIns="53340" rIns="0" bIns="0" rtlCol="0" vert="horz">
            <a:spAutoFit/>
          </a:bodyPr>
          <a:lstStyle/>
          <a:p>
            <a:pPr marL="12700" marR="5080">
              <a:lnSpc>
                <a:spcPts val="6000"/>
              </a:lnSpc>
              <a:spcBef>
                <a:spcPts val="420"/>
              </a:spcBef>
            </a:pPr>
            <a:r>
              <a:rPr dirty="0" sz="5150"/>
              <a:t>Is</a:t>
            </a:r>
            <a:r>
              <a:rPr dirty="0" sz="5150" spc="-15"/>
              <a:t> </a:t>
            </a:r>
            <a:r>
              <a:rPr dirty="0" sz="5150"/>
              <a:t>there</a:t>
            </a:r>
            <a:r>
              <a:rPr dirty="0" sz="5150" spc="-10"/>
              <a:t> </a:t>
            </a:r>
            <a:r>
              <a:rPr dirty="0" sz="5150"/>
              <a:t>a</a:t>
            </a:r>
            <a:r>
              <a:rPr dirty="0" sz="5150" spc="-10"/>
              <a:t> </a:t>
            </a:r>
            <a:r>
              <a:rPr dirty="0" sz="5150"/>
              <a:t>correlation</a:t>
            </a:r>
            <a:r>
              <a:rPr dirty="0" sz="5150" spc="-10"/>
              <a:t> </a:t>
            </a:r>
            <a:r>
              <a:rPr dirty="0" sz="5150"/>
              <a:t>between</a:t>
            </a:r>
            <a:r>
              <a:rPr dirty="0" sz="5150" spc="-10"/>
              <a:t> </a:t>
            </a:r>
            <a:r>
              <a:rPr dirty="0" sz="5150"/>
              <a:t>the</a:t>
            </a:r>
            <a:r>
              <a:rPr dirty="0" sz="5150" spc="-10"/>
              <a:t> </a:t>
            </a:r>
            <a:r>
              <a:rPr dirty="0" sz="5150"/>
              <a:t>number</a:t>
            </a:r>
            <a:r>
              <a:rPr dirty="0" sz="5150" spc="-10"/>
              <a:t> </a:t>
            </a:r>
            <a:r>
              <a:rPr dirty="0" sz="5150"/>
              <a:t>of</a:t>
            </a:r>
            <a:r>
              <a:rPr dirty="0" sz="5150" spc="-10"/>
              <a:t> reviews, </a:t>
            </a:r>
            <a:r>
              <a:rPr dirty="0" sz="5150"/>
              <a:t>tips,</a:t>
            </a:r>
            <a:r>
              <a:rPr dirty="0" sz="5150" spc="-85"/>
              <a:t> </a:t>
            </a:r>
            <a:r>
              <a:rPr dirty="0" sz="5150"/>
              <a:t>and</a:t>
            </a:r>
            <a:r>
              <a:rPr dirty="0" sz="5150" spc="-80"/>
              <a:t> </a:t>
            </a:r>
            <a:r>
              <a:rPr dirty="0" sz="5150" spc="-45"/>
              <a:t>check-</a:t>
            </a:r>
            <a:r>
              <a:rPr dirty="0" sz="5150"/>
              <a:t>ins</a:t>
            </a:r>
            <a:r>
              <a:rPr dirty="0" sz="5150" spc="-80"/>
              <a:t> </a:t>
            </a:r>
            <a:r>
              <a:rPr dirty="0" sz="5150"/>
              <a:t>for</a:t>
            </a:r>
            <a:r>
              <a:rPr dirty="0" sz="5150" spc="-80"/>
              <a:t> </a:t>
            </a:r>
            <a:r>
              <a:rPr dirty="0" sz="5150"/>
              <a:t>a</a:t>
            </a:r>
            <a:r>
              <a:rPr dirty="0" sz="5150" spc="-80"/>
              <a:t> </a:t>
            </a:r>
            <a:r>
              <a:rPr dirty="0" sz="5150" spc="-10"/>
              <a:t>business?</a:t>
            </a:r>
            <a:endParaRPr sz="5150"/>
          </a:p>
        </p:txBody>
      </p:sp>
      <p:grpSp>
        <p:nvGrpSpPr>
          <p:cNvPr id="7" name="object 7" descr=""/>
          <p:cNvGrpSpPr/>
          <p:nvPr/>
        </p:nvGrpSpPr>
        <p:grpSpPr>
          <a:xfrm>
            <a:off x="1029306" y="3260132"/>
            <a:ext cx="114300" cy="2064385"/>
            <a:chOff x="1029306" y="3260132"/>
            <a:chExt cx="114300" cy="2064385"/>
          </a:xfrm>
        </p:grpSpPr>
        <p:pic>
          <p:nvPicPr>
            <p:cNvPr id="8" name="object 8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29306" y="3260132"/>
              <a:ext cx="114300" cy="114299"/>
            </a:xfrm>
            <a:prstGeom prst="rect">
              <a:avLst/>
            </a:prstGeom>
          </p:spPr>
        </p:pic>
        <p:pic>
          <p:nvPicPr>
            <p:cNvPr id="9" name="object 9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29306" y="5210023"/>
              <a:ext cx="114300" cy="114299"/>
            </a:xfrm>
            <a:prstGeom prst="rect">
              <a:avLst/>
            </a:prstGeom>
          </p:spPr>
        </p:pic>
      </p:grpSp>
      <p:sp>
        <p:nvSpPr>
          <p:cNvPr id="10" name="object 10" descr=""/>
          <p:cNvSpPr txBox="1"/>
          <p:nvPr/>
        </p:nvSpPr>
        <p:spPr>
          <a:xfrm>
            <a:off x="1625069" y="2962443"/>
            <a:ext cx="13158469" cy="4642485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070610" marR="5080" indent="-654050">
              <a:lnSpc>
                <a:spcPct val="116700"/>
              </a:lnSpc>
              <a:spcBef>
                <a:spcPts val="90"/>
              </a:spcBef>
              <a:tabLst>
                <a:tab pos="1134745" algn="l"/>
                <a:tab pos="2107565" algn="l"/>
                <a:tab pos="3627754" algn="l"/>
                <a:tab pos="5383530" algn="l"/>
                <a:tab pos="6375400" algn="l"/>
                <a:tab pos="7473950" algn="l"/>
                <a:tab pos="10078720" algn="l"/>
                <a:tab pos="11600815" algn="l"/>
              </a:tabLst>
            </a:pPr>
            <a:r>
              <a:rPr dirty="0" sz="3000" spc="65">
                <a:latin typeface="Arial MT"/>
                <a:cs typeface="Arial MT"/>
              </a:rPr>
              <a:t>se</a:t>
            </a:r>
            <a:r>
              <a:rPr dirty="0" sz="3000">
                <a:latin typeface="Arial MT"/>
                <a:cs typeface="Arial MT"/>
              </a:rPr>
              <a:t>		</a:t>
            </a:r>
            <a:r>
              <a:rPr dirty="0" sz="3000" spc="-50">
                <a:latin typeface="Arial MT"/>
                <a:cs typeface="Arial MT"/>
              </a:rPr>
              <a:t>c</a:t>
            </a:r>
            <a:r>
              <a:rPr dirty="0" sz="3000">
                <a:latin typeface="Arial MT"/>
                <a:cs typeface="Arial MT"/>
              </a:rPr>
              <a:t>	</a:t>
            </a:r>
            <a:r>
              <a:rPr dirty="0" sz="3000" spc="125">
                <a:latin typeface="Arial MT"/>
                <a:cs typeface="Arial MT"/>
              </a:rPr>
              <a:t>lations</a:t>
            </a:r>
            <a:r>
              <a:rPr dirty="0" sz="3000">
                <a:latin typeface="Arial MT"/>
                <a:cs typeface="Arial MT"/>
              </a:rPr>
              <a:t>	</a:t>
            </a:r>
            <a:r>
              <a:rPr dirty="0" sz="3000" spc="130">
                <a:latin typeface="Arial MT"/>
                <a:cs typeface="Arial MT"/>
              </a:rPr>
              <a:t>suggest</a:t>
            </a:r>
            <a:r>
              <a:rPr dirty="0" sz="3000">
                <a:latin typeface="Arial MT"/>
                <a:cs typeface="Arial MT"/>
              </a:rPr>
              <a:t>	</a:t>
            </a:r>
            <a:r>
              <a:rPr dirty="0" sz="3000" spc="100">
                <a:latin typeface="Arial MT"/>
                <a:cs typeface="Arial MT"/>
              </a:rPr>
              <a:t>that</a:t>
            </a:r>
            <a:r>
              <a:rPr dirty="0" sz="3000">
                <a:latin typeface="Arial MT"/>
                <a:cs typeface="Arial MT"/>
              </a:rPr>
              <a:t>	</a:t>
            </a:r>
            <a:r>
              <a:rPr dirty="0" sz="3000" spc="100">
                <a:latin typeface="Arial MT"/>
                <a:cs typeface="Arial MT"/>
              </a:rPr>
              <a:t>user</a:t>
            </a:r>
            <a:r>
              <a:rPr dirty="0" sz="3000">
                <a:latin typeface="Arial MT"/>
                <a:cs typeface="Arial MT"/>
              </a:rPr>
              <a:t>	</a:t>
            </a:r>
            <a:r>
              <a:rPr dirty="0" sz="3000" spc="135">
                <a:latin typeface="Arial MT"/>
                <a:cs typeface="Arial MT"/>
              </a:rPr>
              <a:t>engagement</a:t>
            </a:r>
            <a:r>
              <a:rPr dirty="0" sz="3000">
                <a:latin typeface="Arial MT"/>
                <a:cs typeface="Arial MT"/>
              </a:rPr>
              <a:t>	</a:t>
            </a:r>
            <a:r>
              <a:rPr dirty="0" sz="3000" spc="125">
                <a:latin typeface="Arial MT"/>
                <a:cs typeface="Arial MT"/>
              </a:rPr>
              <a:t>across</a:t>
            </a:r>
            <a:r>
              <a:rPr dirty="0" sz="3000">
                <a:latin typeface="Arial MT"/>
                <a:cs typeface="Arial MT"/>
              </a:rPr>
              <a:t>	</a:t>
            </a:r>
            <a:r>
              <a:rPr dirty="0" sz="3000" spc="130">
                <a:latin typeface="Arial MT"/>
                <a:cs typeface="Arial MT"/>
              </a:rPr>
              <a:t>different </a:t>
            </a:r>
            <a:r>
              <a:rPr dirty="0" sz="3000" spc="80">
                <a:latin typeface="Arial MT"/>
                <a:cs typeface="Arial MT"/>
              </a:rPr>
              <a:t>s,</a:t>
            </a:r>
            <a:r>
              <a:rPr dirty="0" sz="3000" spc="335">
                <a:latin typeface="Arial MT"/>
                <a:cs typeface="Arial MT"/>
              </a:rPr>
              <a:t> </a:t>
            </a:r>
            <a:r>
              <a:rPr dirty="0" sz="3000" spc="125">
                <a:latin typeface="Arial MT"/>
                <a:cs typeface="Arial MT"/>
              </a:rPr>
              <a:t>tips,</a:t>
            </a:r>
            <a:r>
              <a:rPr dirty="0" sz="3000" spc="335">
                <a:latin typeface="Arial MT"/>
                <a:cs typeface="Arial MT"/>
              </a:rPr>
              <a:t> </a:t>
            </a:r>
            <a:r>
              <a:rPr dirty="0" sz="3000" spc="114">
                <a:latin typeface="Arial MT"/>
                <a:cs typeface="Arial MT"/>
              </a:rPr>
              <a:t>and</a:t>
            </a:r>
            <a:r>
              <a:rPr dirty="0" sz="3000" spc="335">
                <a:latin typeface="Arial MT"/>
                <a:cs typeface="Arial MT"/>
              </a:rPr>
              <a:t> </a:t>
            </a:r>
            <a:r>
              <a:rPr dirty="0" sz="3000" spc="160">
                <a:latin typeface="Arial MT"/>
                <a:cs typeface="Arial MT"/>
              </a:rPr>
              <a:t>check-</a:t>
            </a:r>
            <a:r>
              <a:rPr dirty="0" sz="3000" spc="120">
                <a:latin typeface="Arial MT"/>
                <a:cs typeface="Arial MT"/>
              </a:rPr>
              <a:t>ins)</a:t>
            </a:r>
            <a:r>
              <a:rPr dirty="0" sz="3000" spc="335">
                <a:latin typeface="Arial MT"/>
                <a:cs typeface="Arial MT"/>
              </a:rPr>
              <a:t> </a:t>
            </a:r>
            <a:r>
              <a:rPr dirty="0" sz="3000" spc="85">
                <a:latin typeface="Arial MT"/>
                <a:cs typeface="Arial MT"/>
              </a:rPr>
              <a:t>is</a:t>
            </a:r>
            <a:r>
              <a:rPr dirty="0" sz="3000" spc="335">
                <a:latin typeface="Arial MT"/>
                <a:cs typeface="Arial MT"/>
              </a:rPr>
              <a:t> </a:t>
            </a:r>
            <a:r>
              <a:rPr dirty="0" sz="3000" spc="145">
                <a:latin typeface="Arial MT"/>
                <a:cs typeface="Arial MT"/>
              </a:rPr>
              <a:t>interlinked;</a:t>
            </a:r>
            <a:r>
              <a:rPr dirty="0" sz="3000" spc="335">
                <a:latin typeface="Arial MT"/>
                <a:cs typeface="Arial MT"/>
              </a:rPr>
              <a:t> </a:t>
            </a:r>
            <a:r>
              <a:rPr dirty="0" sz="3000" spc="135">
                <a:latin typeface="Arial MT"/>
                <a:cs typeface="Arial MT"/>
              </a:rPr>
              <a:t>higher</a:t>
            </a:r>
            <a:r>
              <a:rPr dirty="0" sz="3000" spc="335">
                <a:latin typeface="Arial MT"/>
                <a:cs typeface="Arial MT"/>
              </a:rPr>
              <a:t> </a:t>
            </a:r>
            <a:r>
              <a:rPr dirty="0" sz="3000" spc="140">
                <a:latin typeface="Arial MT"/>
                <a:cs typeface="Arial MT"/>
              </a:rPr>
              <a:t>activity</a:t>
            </a:r>
            <a:r>
              <a:rPr dirty="0" sz="3000" spc="335">
                <a:latin typeface="Arial MT"/>
                <a:cs typeface="Arial MT"/>
              </a:rPr>
              <a:t> </a:t>
            </a:r>
            <a:r>
              <a:rPr dirty="0" sz="3000" spc="85">
                <a:latin typeface="Arial MT"/>
                <a:cs typeface="Arial MT"/>
              </a:rPr>
              <a:t>in</a:t>
            </a:r>
            <a:r>
              <a:rPr dirty="0" sz="3000" spc="335">
                <a:latin typeface="Arial MT"/>
                <a:cs typeface="Arial MT"/>
              </a:rPr>
              <a:t> </a:t>
            </a:r>
            <a:r>
              <a:rPr dirty="0" sz="3000" spc="114">
                <a:latin typeface="Arial MT"/>
                <a:cs typeface="Arial MT"/>
              </a:rPr>
              <a:t>one</a:t>
            </a:r>
            <a:r>
              <a:rPr dirty="0" sz="3000" spc="340">
                <a:latin typeface="Arial MT"/>
                <a:cs typeface="Arial MT"/>
              </a:rPr>
              <a:t> </a:t>
            </a:r>
            <a:r>
              <a:rPr dirty="0" sz="3000" spc="105">
                <a:latin typeface="Arial MT"/>
                <a:cs typeface="Arial MT"/>
              </a:rPr>
              <a:t>area</a:t>
            </a:r>
            <a:endParaRPr sz="3000">
              <a:latin typeface="Arial MT"/>
              <a:cs typeface="Arial MT"/>
            </a:endParaRPr>
          </a:p>
          <a:p>
            <a:pPr marL="1853564">
              <a:lnSpc>
                <a:spcPct val="100000"/>
              </a:lnSpc>
              <a:spcBef>
                <a:spcPts val="600"/>
              </a:spcBef>
            </a:pPr>
            <a:r>
              <a:rPr dirty="0" sz="3000" spc="120">
                <a:latin typeface="Arial MT"/>
                <a:cs typeface="Arial MT"/>
              </a:rPr>
              <a:t>with</a:t>
            </a:r>
            <a:r>
              <a:rPr dirty="0" sz="3000" spc="315">
                <a:latin typeface="Arial MT"/>
                <a:cs typeface="Arial MT"/>
              </a:rPr>
              <a:t> </a:t>
            </a:r>
            <a:r>
              <a:rPr dirty="0" sz="3000" spc="135">
                <a:latin typeface="Arial MT"/>
                <a:cs typeface="Arial MT"/>
              </a:rPr>
              <a:t>higher</a:t>
            </a:r>
            <a:r>
              <a:rPr dirty="0" sz="3000" spc="320">
                <a:latin typeface="Arial MT"/>
                <a:cs typeface="Arial MT"/>
              </a:rPr>
              <a:t> </a:t>
            </a:r>
            <a:r>
              <a:rPr dirty="0" sz="3000" spc="140">
                <a:latin typeface="Arial MT"/>
                <a:cs typeface="Arial MT"/>
              </a:rPr>
              <a:t>activity</a:t>
            </a:r>
            <a:r>
              <a:rPr dirty="0" sz="3000" spc="320">
                <a:latin typeface="Arial MT"/>
                <a:cs typeface="Arial MT"/>
              </a:rPr>
              <a:t> </a:t>
            </a:r>
            <a:r>
              <a:rPr dirty="0" sz="3000" spc="85">
                <a:latin typeface="Arial MT"/>
                <a:cs typeface="Arial MT"/>
              </a:rPr>
              <a:t>in</a:t>
            </a:r>
            <a:r>
              <a:rPr dirty="0" sz="3000" spc="320">
                <a:latin typeface="Arial MT"/>
                <a:cs typeface="Arial MT"/>
              </a:rPr>
              <a:t> </a:t>
            </a:r>
            <a:r>
              <a:rPr dirty="0" sz="3000" spc="125">
                <a:latin typeface="Arial MT"/>
                <a:cs typeface="Arial MT"/>
              </a:rPr>
              <a:t>others.</a:t>
            </a:r>
            <a:endParaRPr sz="3000">
              <a:latin typeface="Arial MT"/>
              <a:cs typeface="Arial MT"/>
            </a:endParaRPr>
          </a:p>
          <a:p>
            <a:pPr marL="1979295" marR="4480560" indent="180975">
              <a:lnSpc>
                <a:spcPct val="116700"/>
              </a:lnSpc>
              <a:spcBef>
                <a:spcPts val="2755"/>
              </a:spcBef>
              <a:tabLst>
                <a:tab pos="3396615" algn="l"/>
                <a:tab pos="3714115" algn="l"/>
                <a:tab pos="4157345" algn="l"/>
                <a:tab pos="5034280" algn="l"/>
                <a:tab pos="5384800" algn="l"/>
                <a:tab pos="5805170" algn="l"/>
                <a:tab pos="7969884" algn="l"/>
                <a:tab pos="8243570" algn="l"/>
              </a:tabLst>
            </a:pPr>
            <a:r>
              <a:rPr dirty="0" sz="3000" spc="125">
                <a:latin typeface="Arial MT"/>
                <a:cs typeface="Arial MT"/>
              </a:rPr>
              <a:t>should</a:t>
            </a:r>
            <a:r>
              <a:rPr dirty="0" sz="3000">
                <a:latin typeface="Arial MT"/>
                <a:cs typeface="Arial MT"/>
              </a:rPr>
              <a:t>		</a:t>
            </a:r>
            <a:r>
              <a:rPr dirty="0" sz="3000" spc="120">
                <a:latin typeface="Arial MT"/>
                <a:cs typeface="Arial MT"/>
              </a:rPr>
              <a:t>focus</a:t>
            </a:r>
            <a:r>
              <a:rPr dirty="0" sz="3000">
                <a:latin typeface="Arial MT"/>
                <a:cs typeface="Arial MT"/>
              </a:rPr>
              <a:t>	</a:t>
            </a:r>
            <a:r>
              <a:rPr dirty="0" sz="3000" spc="65">
                <a:latin typeface="Arial MT"/>
                <a:cs typeface="Arial MT"/>
              </a:rPr>
              <a:t>on</a:t>
            </a:r>
            <a:r>
              <a:rPr dirty="0" sz="3000">
                <a:latin typeface="Arial MT"/>
                <a:cs typeface="Arial MT"/>
              </a:rPr>
              <a:t>	</a:t>
            </a:r>
            <a:r>
              <a:rPr dirty="0" sz="3000" spc="135">
                <a:latin typeface="Arial MT"/>
                <a:cs typeface="Arial MT"/>
              </a:rPr>
              <a:t>strategies</a:t>
            </a:r>
            <a:r>
              <a:rPr dirty="0" sz="3000">
                <a:latin typeface="Arial MT"/>
                <a:cs typeface="Arial MT"/>
              </a:rPr>
              <a:t>	</a:t>
            </a:r>
            <a:r>
              <a:rPr dirty="0" sz="3000" spc="100">
                <a:latin typeface="Arial MT"/>
                <a:cs typeface="Arial MT"/>
              </a:rPr>
              <a:t>that </a:t>
            </a:r>
            <a:r>
              <a:rPr dirty="0" sz="3000" spc="120">
                <a:latin typeface="Arial MT"/>
                <a:cs typeface="Arial MT"/>
              </a:rPr>
              <a:t>types</a:t>
            </a:r>
            <a:r>
              <a:rPr dirty="0" sz="3000">
                <a:latin typeface="Arial MT"/>
                <a:cs typeface="Arial MT"/>
              </a:rPr>
              <a:t>	</a:t>
            </a:r>
            <a:r>
              <a:rPr dirty="0" sz="3000" spc="45">
                <a:latin typeface="Arial MT"/>
                <a:cs typeface="Arial MT"/>
              </a:rPr>
              <a:t>of</a:t>
            </a:r>
            <a:r>
              <a:rPr dirty="0" sz="3000">
                <a:latin typeface="Arial MT"/>
                <a:cs typeface="Arial MT"/>
              </a:rPr>
              <a:t>	</a:t>
            </a:r>
            <a:r>
              <a:rPr dirty="0" sz="3000" spc="100">
                <a:latin typeface="Arial MT"/>
                <a:cs typeface="Arial MT"/>
              </a:rPr>
              <a:t>user</a:t>
            </a:r>
            <a:r>
              <a:rPr dirty="0" sz="3000">
                <a:latin typeface="Arial MT"/>
                <a:cs typeface="Arial MT"/>
              </a:rPr>
              <a:t>		</a:t>
            </a:r>
            <a:r>
              <a:rPr dirty="0" sz="3000" spc="135">
                <a:latin typeface="Arial MT"/>
                <a:cs typeface="Arial MT"/>
              </a:rPr>
              <a:t>engagement,</a:t>
            </a:r>
            <a:r>
              <a:rPr dirty="0" sz="3000">
                <a:latin typeface="Arial MT"/>
                <a:cs typeface="Arial MT"/>
              </a:rPr>
              <a:t>		</a:t>
            </a:r>
            <a:r>
              <a:rPr dirty="0" sz="3000" spc="65">
                <a:latin typeface="Arial MT"/>
                <a:cs typeface="Arial MT"/>
              </a:rPr>
              <a:t>as</a:t>
            </a:r>
            <a:endParaRPr sz="3000">
              <a:latin typeface="Arial MT"/>
              <a:cs typeface="Arial MT"/>
            </a:endParaRPr>
          </a:p>
          <a:p>
            <a:pPr marL="224790" marR="4480560" indent="-191135">
              <a:lnSpc>
                <a:spcPts val="4200"/>
              </a:lnSpc>
              <a:spcBef>
                <a:spcPts val="240"/>
              </a:spcBef>
              <a:tabLst>
                <a:tab pos="1324610" algn="l"/>
                <a:tab pos="1666875" algn="l"/>
                <a:tab pos="2155190" algn="l"/>
                <a:tab pos="3006090" algn="l"/>
                <a:tab pos="3314065" algn="l"/>
                <a:tab pos="3821429" algn="l"/>
                <a:tab pos="3961129" algn="l"/>
                <a:tab pos="4471035" algn="l"/>
                <a:tab pos="5302250" algn="l"/>
                <a:tab pos="6953250" algn="l"/>
                <a:tab pos="7420609" algn="l"/>
                <a:tab pos="7717790" algn="l"/>
              </a:tabLst>
            </a:pPr>
            <a:r>
              <a:rPr dirty="0" sz="3000" spc="130">
                <a:latin typeface="Arial MT"/>
                <a:cs typeface="Arial MT"/>
              </a:rPr>
              <a:t>creases</a:t>
            </a:r>
            <a:r>
              <a:rPr dirty="0" sz="3000">
                <a:latin typeface="Arial MT"/>
                <a:cs typeface="Arial MT"/>
              </a:rPr>
              <a:t>	</a:t>
            </a:r>
            <a:r>
              <a:rPr dirty="0" sz="3000" spc="60">
                <a:latin typeface="Arial MT"/>
                <a:cs typeface="Arial MT"/>
              </a:rPr>
              <a:t>in</a:t>
            </a:r>
            <a:r>
              <a:rPr dirty="0" sz="3000">
                <a:latin typeface="Arial MT"/>
                <a:cs typeface="Arial MT"/>
              </a:rPr>
              <a:t>	</a:t>
            </a:r>
            <a:r>
              <a:rPr dirty="0" sz="3000" spc="90">
                <a:latin typeface="Arial MT"/>
                <a:cs typeface="Arial MT"/>
              </a:rPr>
              <a:t>one</a:t>
            </a:r>
            <a:r>
              <a:rPr dirty="0" sz="3000">
                <a:latin typeface="Arial MT"/>
                <a:cs typeface="Arial MT"/>
              </a:rPr>
              <a:t>	</a:t>
            </a:r>
            <a:r>
              <a:rPr dirty="0" sz="3000" spc="100">
                <a:latin typeface="Arial MT"/>
                <a:cs typeface="Arial MT"/>
              </a:rPr>
              <a:t>type</a:t>
            </a:r>
            <a:r>
              <a:rPr dirty="0" sz="3000">
                <a:latin typeface="Arial MT"/>
                <a:cs typeface="Arial MT"/>
              </a:rPr>
              <a:t>		</a:t>
            </a:r>
            <a:r>
              <a:rPr dirty="0" sz="3000" spc="55">
                <a:latin typeface="Arial MT"/>
                <a:cs typeface="Arial MT"/>
              </a:rPr>
              <a:t>of</a:t>
            </a:r>
            <a:r>
              <a:rPr dirty="0" sz="3000">
                <a:latin typeface="Arial MT"/>
                <a:cs typeface="Arial MT"/>
              </a:rPr>
              <a:t>	</a:t>
            </a:r>
            <a:r>
              <a:rPr dirty="0" sz="3000" spc="135">
                <a:latin typeface="Arial MT"/>
                <a:cs typeface="Arial MT"/>
              </a:rPr>
              <a:t>engagement</a:t>
            </a:r>
            <a:r>
              <a:rPr dirty="0" sz="3000">
                <a:latin typeface="Arial MT"/>
                <a:cs typeface="Arial MT"/>
              </a:rPr>
              <a:t>	</a:t>
            </a:r>
            <a:r>
              <a:rPr dirty="0" sz="3000" spc="85">
                <a:latin typeface="Arial MT"/>
                <a:cs typeface="Arial MT"/>
              </a:rPr>
              <a:t>are</a:t>
            </a:r>
            <a:r>
              <a:rPr dirty="0" sz="3000">
                <a:latin typeface="Arial MT"/>
                <a:cs typeface="Arial MT"/>
              </a:rPr>
              <a:t>	</a:t>
            </a:r>
            <a:r>
              <a:rPr dirty="0" sz="3000" spc="125">
                <a:latin typeface="Arial MT"/>
                <a:cs typeface="Arial MT"/>
              </a:rPr>
              <a:t>likely </a:t>
            </a:r>
            <a:r>
              <a:rPr dirty="0" sz="3000" spc="110">
                <a:latin typeface="Arial MT"/>
                <a:cs typeface="Arial MT"/>
              </a:rPr>
              <a:t>drive</a:t>
            </a:r>
            <a:r>
              <a:rPr dirty="0" sz="3000">
                <a:latin typeface="Arial MT"/>
                <a:cs typeface="Arial MT"/>
              </a:rPr>
              <a:t>	</a:t>
            </a:r>
            <a:r>
              <a:rPr dirty="0" sz="3000" spc="135">
                <a:latin typeface="Arial MT"/>
                <a:cs typeface="Arial MT"/>
              </a:rPr>
              <a:t>increases</a:t>
            </a:r>
            <a:r>
              <a:rPr dirty="0" sz="3000">
                <a:latin typeface="Arial MT"/>
                <a:cs typeface="Arial MT"/>
              </a:rPr>
              <a:t>	</a:t>
            </a:r>
            <a:r>
              <a:rPr dirty="0" sz="3000" spc="50">
                <a:latin typeface="Arial MT"/>
                <a:cs typeface="Arial MT"/>
              </a:rPr>
              <a:t>in</a:t>
            </a:r>
            <a:r>
              <a:rPr dirty="0" sz="3000">
                <a:latin typeface="Arial MT"/>
                <a:cs typeface="Arial MT"/>
              </a:rPr>
              <a:t>	</a:t>
            </a:r>
            <a:r>
              <a:rPr dirty="0" sz="3000" spc="125">
                <a:latin typeface="Arial MT"/>
                <a:cs typeface="Arial MT"/>
              </a:rPr>
              <a:t>others,</a:t>
            </a:r>
            <a:r>
              <a:rPr dirty="0" sz="3000">
                <a:latin typeface="Arial MT"/>
                <a:cs typeface="Arial MT"/>
              </a:rPr>
              <a:t>	</a:t>
            </a:r>
            <a:r>
              <a:rPr dirty="0" sz="3000" spc="135">
                <a:latin typeface="Arial MT"/>
                <a:cs typeface="Arial MT"/>
              </a:rPr>
              <a:t>enhancing</a:t>
            </a:r>
            <a:r>
              <a:rPr dirty="0" sz="3000">
                <a:latin typeface="Arial MT"/>
                <a:cs typeface="Arial MT"/>
              </a:rPr>
              <a:t>	</a:t>
            </a:r>
            <a:r>
              <a:rPr dirty="0" sz="3000" spc="125">
                <a:latin typeface="Arial MT"/>
                <a:cs typeface="Arial MT"/>
              </a:rPr>
              <a:t>overall</a:t>
            </a:r>
            <a:endParaRPr sz="30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360"/>
              </a:spcBef>
            </a:pPr>
            <a:r>
              <a:rPr dirty="0" sz="3000" spc="140">
                <a:latin typeface="Arial MT"/>
                <a:cs typeface="Arial MT"/>
              </a:rPr>
              <a:t>sibility</a:t>
            </a:r>
            <a:r>
              <a:rPr dirty="0" sz="3000" spc="315">
                <a:latin typeface="Arial MT"/>
                <a:cs typeface="Arial MT"/>
              </a:rPr>
              <a:t> </a:t>
            </a:r>
            <a:r>
              <a:rPr dirty="0" sz="3000" spc="114">
                <a:latin typeface="Arial MT"/>
                <a:cs typeface="Arial MT"/>
              </a:rPr>
              <a:t>and</a:t>
            </a:r>
            <a:r>
              <a:rPr dirty="0" sz="3000" spc="320">
                <a:latin typeface="Arial MT"/>
                <a:cs typeface="Arial MT"/>
              </a:rPr>
              <a:t> </a:t>
            </a:r>
            <a:r>
              <a:rPr dirty="0" sz="3000" spc="145">
                <a:latin typeface="Arial MT"/>
                <a:cs typeface="Arial MT"/>
              </a:rPr>
              <a:t>interaction</a:t>
            </a:r>
            <a:r>
              <a:rPr dirty="0" sz="3000" spc="320">
                <a:latin typeface="Arial MT"/>
                <a:cs typeface="Arial MT"/>
              </a:rPr>
              <a:t> </a:t>
            </a:r>
            <a:r>
              <a:rPr dirty="0" sz="3000" spc="120">
                <a:latin typeface="Arial MT"/>
                <a:cs typeface="Arial MT"/>
              </a:rPr>
              <a:t>with</a:t>
            </a:r>
            <a:r>
              <a:rPr dirty="0" sz="3000" spc="320">
                <a:latin typeface="Arial MT"/>
                <a:cs typeface="Arial MT"/>
              </a:rPr>
              <a:t> </a:t>
            </a:r>
            <a:r>
              <a:rPr dirty="0" sz="3000" spc="130">
                <a:latin typeface="Arial MT"/>
                <a:cs typeface="Arial MT"/>
              </a:rPr>
              <a:t>customers.</a:t>
            </a:r>
            <a:endParaRPr sz="30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7999" cy="10286999"/>
            </a:xfrm>
            <a:prstGeom prst="rect">
              <a:avLst/>
            </a:prstGeom>
          </p:spPr>
        </p:pic>
        <p:sp>
          <p:nvSpPr>
            <p:cNvPr id="4" name="object 4" descr=""/>
            <p:cNvSpPr/>
            <p:nvPr/>
          </p:nvSpPr>
          <p:spPr>
            <a:xfrm>
              <a:off x="1052512" y="1243012"/>
              <a:ext cx="4601210" cy="0"/>
            </a:xfrm>
            <a:custGeom>
              <a:avLst/>
              <a:gdLst/>
              <a:ahLst/>
              <a:cxnLst/>
              <a:rect l="l" t="t" r="r" b="b"/>
              <a:pathLst>
                <a:path w="4601210" h="0">
                  <a:moveTo>
                    <a:pt x="0" y="0"/>
                  </a:moveTo>
                  <a:lnTo>
                    <a:pt x="4601199" y="0"/>
                  </a:lnTo>
                </a:path>
              </a:pathLst>
            </a:custGeom>
            <a:ln w="47624">
              <a:solidFill>
                <a:srgbClr val="F7862B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779326" rIns="0" bIns="0" rtlCol="0" vert="horz">
            <a:spAutoFit/>
          </a:bodyPr>
          <a:lstStyle/>
          <a:p>
            <a:pPr marL="12700" marR="5080">
              <a:lnSpc>
                <a:spcPts val="5270"/>
              </a:lnSpc>
              <a:spcBef>
                <a:spcPts val="390"/>
              </a:spcBef>
            </a:pPr>
            <a:r>
              <a:rPr dirty="0" sz="4550"/>
              <a:t>Is</a:t>
            </a:r>
            <a:r>
              <a:rPr dirty="0" sz="4550" spc="-55"/>
              <a:t> </a:t>
            </a:r>
            <a:r>
              <a:rPr dirty="0" sz="4550"/>
              <a:t>there</a:t>
            </a:r>
            <a:r>
              <a:rPr dirty="0" sz="4550" spc="-55"/>
              <a:t> </a:t>
            </a:r>
            <a:r>
              <a:rPr dirty="0" sz="4550"/>
              <a:t>a</a:t>
            </a:r>
            <a:r>
              <a:rPr dirty="0" sz="4550" spc="-50"/>
              <a:t> </a:t>
            </a:r>
            <a:r>
              <a:rPr dirty="0" sz="4550"/>
              <a:t>difference</a:t>
            </a:r>
            <a:r>
              <a:rPr dirty="0" sz="4550" spc="-55"/>
              <a:t> </a:t>
            </a:r>
            <a:r>
              <a:rPr dirty="0" sz="4550"/>
              <a:t>in</a:t>
            </a:r>
            <a:r>
              <a:rPr dirty="0" sz="4550" spc="-55"/>
              <a:t> </a:t>
            </a:r>
            <a:r>
              <a:rPr dirty="0" sz="4550"/>
              <a:t>the</a:t>
            </a:r>
            <a:r>
              <a:rPr dirty="0" sz="4550" spc="-50"/>
              <a:t> </a:t>
            </a:r>
            <a:r>
              <a:rPr dirty="0" sz="4550"/>
              <a:t>user</a:t>
            </a:r>
            <a:r>
              <a:rPr dirty="0" sz="4550" spc="-55"/>
              <a:t> </a:t>
            </a:r>
            <a:r>
              <a:rPr dirty="0" sz="4550"/>
              <a:t>engagement</a:t>
            </a:r>
            <a:r>
              <a:rPr dirty="0" sz="4550" spc="-50"/>
              <a:t> </a:t>
            </a:r>
            <a:r>
              <a:rPr dirty="0" sz="4550"/>
              <a:t>between</a:t>
            </a:r>
            <a:r>
              <a:rPr dirty="0" sz="4550" spc="-55"/>
              <a:t> </a:t>
            </a:r>
            <a:r>
              <a:rPr dirty="0" sz="4550" spc="-20"/>
              <a:t>high- </a:t>
            </a:r>
            <a:r>
              <a:rPr dirty="0" sz="4550"/>
              <a:t>rated</a:t>
            </a:r>
            <a:r>
              <a:rPr dirty="0" sz="4550" spc="-95"/>
              <a:t> </a:t>
            </a:r>
            <a:r>
              <a:rPr dirty="0" sz="4550"/>
              <a:t>and</a:t>
            </a:r>
            <a:r>
              <a:rPr dirty="0" sz="4550" spc="-90"/>
              <a:t> </a:t>
            </a:r>
            <a:r>
              <a:rPr dirty="0" sz="4550" spc="-100"/>
              <a:t>low-</a:t>
            </a:r>
            <a:r>
              <a:rPr dirty="0" sz="4550"/>
              <a:t>rated</a:t>
            </a:r>
            <a:r>
              <a:rPr dirty="0" sz="4550" spc="-90"/>
              <a:t> </a:t>
            </a:r>
            <a:r>
              <a:rPr dirty="0" sz="4550" spc="-10"/>
              <a:t>businesses?</a:t>
            </a:r>
            <a:endParaRPr sz="4550"/>
          </a:p>
        </p:txBody>
      </p:sp>
      <p:grpSp>
        <p:nvGrpSpPr>
          <p:cNvPr id="6" name="object 6" descr=""/>
          <p:cNvGrpSpPr/>
          <p:nvPr/>
        </p:nvGrpSpPr>
        <p:grpSpPr>
          <a:xfrm>
            <a:off x="1049381" y="3717876"/>
            <a:ext cx="11997690" cy="5819775"/>
            <a:chOff x="1049381" y="3717876"/>
            <a:chExt cx="11997690" cy="5819775"/>
          </a:xfrm>
        </p:grpSpPr>
        <p:pic>
          <p:nvPicPr>
            <p:cNvPr id="7" name="object 7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49381" y="3717876"/>
              <a:ext cx="114300" cy="114299"/>
            </a:xfrm>
            <a:prstGeom prst="rect">
              <a:avLst/>
            </a:prstGeom>
          </p:spPr>
        </p:pic>
        <p:pic>
          <p:nvPicPr>
            <p:cNvPr id="8" name="object 8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49381" y="5318076"/>
              <a:ext cx="114300" cy="114299"/>
            </a:xfrm>
            <a:prstGeom prst="rect">
              <a:avLst/>
            </a:prstGeom>
          </p:spPr>
        </p:pic>
        <p:pic>
          <p:nvPicPr>
            <p:cNvPr id="9" name="object 9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245539" y="7127445"/>
              <a:ext cx="7800974" cy="2409824"/>
            </a:xfrm>
            <a:prstGeom prst="rect">
              <a:avLst/>
            </a:prstGeom>
          </p:spPr>
        </p:pic>
      </p:grpSp>
      <p:sp>
        <p:nvSpPr>
          <p:cNvPr id="10" name="object 10" descr=""/>
          <p:cNvSpPr txBox="1"/>
          <p:nvPr/>
        </p:nvSpPr>
        <p:spPr>
          <a:xfrm>
            <a:off x="1687786" y="3420188"/>
            <a:ext cx="12943205" cy="322580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2110740" marR="5080" indent="-1231900">
              <a:lnSpc>
                <a:spcPct val="116700"/>
              </a:lnSpc>
              <a:spcBef>
                <a:spcPts val="90"/>
              </a:spcBef>
              <a:tabLst>
                <a:tab pos="2697480" algn="l"/>
                <a:tab pos="3162300" algn="l"/>
                <a:tab pos="4323715" algn="l"/>
                <a:tab pos="6563359" algn="l"/>
                <a:tab pos="8383905" algn="l"/>
                <a:tab pos="9799955" algn="l"/>
                <a:tab pos="11320780" algn="l"/>
                <a:tab pos="12252325" algn="l"/>
              </a:tabLst>
            </a:pPr>
            <a:r>
              <a:rPr dirty="0" sz="3000" spc="130">
                <a:latin typeface="Arial MT"/>
                <a:cs typeface="Arial MT"/>
              </a:rPr>
              <a:t>ndicates</a:t>
            </a:r>
            <a:r>
              <a:rPr dirty="0" sz="3000">
                <a:latin typeface="Arial MT"/>
                <a:cs typeface="Arial MT"/>
              </a:rPr>
              <a:t>	</a:t>
            </a:r>
            <a:r>
              <a:rPr dirty="0" sz="3000" spc="-50">
                <a:latin typeface="Arial MT"/>
                <a:cs typeface="Arial MT"/>
              </a:rPr>
              <a:t>a</a:t>
            </a:r>
            <a:r>
              <a:rPr dirty="0" sz="3000">
                <a:latin typeface="Arial MT"/>
                <a:cs typeface="Arial MT"/>
              </a:rPr>
              <a:t>	</a:t>
            </a:r>
            <a:r>
              <a:rPr dirty="0" sz="3000" spc="120">
                <a:latin typeface="Arial MT"/>
                <a:cs typeface="Arial MT"/>
              </a:rPr>
              <a:t>clear</a:t>
            </a:r>
            <a:r>
              <a:rPr dirty="0" sz="3000">
                <a:latin typeface="Arial MT"/>
                <a:cs typeface="Arial MT"/>
              </a:rPr>
              <a:t>	</a:t>
            </a:r>
            <a:r>
              <a:rPr dirty="0" sz="3000" spc="135">
                <a:latin typeface="Arial MT"/>
                <a:cs typeface="Arial MT"/>
              </a:rPr>
              <a:t>correlation</a:t>
            </a:r>
            <a:r>
              <a:rPr dirty="0" sz="3000">
                <a:latin typeface="Arial MT"/>
                <a:cs typeface="Arial MT"/>
              </a:rPr>
              <a:t>	</a:t>
            </a:r>
            <a:r>
              <a:rPr dirty="0" sz="3000" spc="130">
                <a:latin typeface="Arial MT"/>
                <a:cs typeface="Arial MT"/>
              </a:rPr>
              <a:t>between</a:t>
            </a:r>
            <a:r>
              <a:rPr dirty="0" sz="3000">
                <a:latin typeface="Arial MT"/>
                <a:cs typeface="Arial MT"/>
              </a:rPr>
              <a:t>	</a:t>
            </a:r>
            <a:r>
              <a:rPr dirty="0" sz="3000" spc="125">
                <a:latin typeface="Arial MT"/>
                <a:cs typeface="Arial MT"/>
              </a:rPr>
              <a:t>higher</a:t>
            </a:r>
            <a:r>
              <a:rPr dirty="0" sz="3000">
                <a:latin typeface="Arial MT"/>
                <a:cs typeface="Arial MT"/>
              </a:rPr>
              <a:t>	</a:t>
            </a:r>
            <a:r>
              <a:rPr dirty="0" sz="3000" spc="125">
                <a:latin typeface="Arial MT"/>
                <a:cs typeface="Arial MT"/>
              </a:rPr>
              <a:t>ratings</a:t>
            </a:r>
            <a:r>
              <a:rPr dirty="0" sz="3000">
                <a:latin typeface="Arial MT"/>
                <a:cs typeface="Arial MT"/>
              </a:rPr>
              <a:t>	</a:t>
            </a:r>
            <a:r>
              <a:rPr dirty="0" sz="3000" spc="90">
                <a:latin typeface="Arial MT"/>
                <a:cs typeface="Arial MT"/>
              </a:rPr>
              <a:t>and</a:t>
            </a:r>
            <a:r>
              <a:rPr dirty="0" sz="3000">
                <a:latin typeface="Arial MT"/>
                <a:cs typeface="Arial MT"/>
              </a:rPr>
              <a:t>	</a:t>
            </a:r>
            <a:r>
              <a:rPr dirty="0" sz="3000" spc="100">
                <a:latin typeface="Arial MT"/>
                <a:cs typeface="Arial MT"/>
              </a:rPr>
              <a:t>incr </a:t>
            </a:r>
            <a:r>
              <a:rPr dirty="0" sz="3000" spc="135">
                <a:latin typeface="Arial MT"/>
                <a:cs typeface="Arial MT"/>
              </a:rPr>
              <a:t>across</a:t>
            </a:r>
            <a:r>
              <a:rPr dirty="0" sz="3000" spc="325">
                <a:latin typeface="Arial MT"/>
                <a:cs typeface="Arial MT"/>
              </a:rPr>
              <a:t> </a:t>
            </a:r>
            <a:r>
              <a:rPr dirty="0" sz="3000" spc="140">
                <a:latin typeface="Arial MT"/>
                <a:cs typeface="Arial MT"/>
              </a:rPr>
              <a:t>reviews,</a:t>
            </a:r>
            <a:r>
              <a:rPr dirty="0" sz="3000" spc="330">
                <a:latin typeface="Arial MT"/>
                <a:cs typeface="Arial MT"/>
              </a:rPr>
              <a:t> </a:t>
            </a:r>
            <a:r>
              <a:rPr dirty="0" sz="3000" spc="125">
                <a:latin typeface="Arial MT"/>
                <a:cs typeface="Arial MT"/>
              </a:rPr>
              <a:t>tips,</a:t>
            </a:r>
            <a:r>
              <a:rPr dirty="0" sz="3000" spc="330">
                <a:latin typeface="Arial MT"/>
                <a:cs typeface="Arial MT"/>
              </a:rPr>
              <a:t> </a:t>
            </a:r>
            <a:r>
              <a:rPr dirty="0" sz="3000" spc="114">
                <a:latin typeface="Arial MT"/>
                <a:cs typeface="Arial MT"/>
              </a:rPr>
              <a:t>and</a:t>
            </a:r>
            <a:r>
              <a:rPr dirty="0" sz="3000" spc="330">
                <a:latin typeface="Arial MT"/>
                <a:cs typeface="Arial MT"/>
              </a:rPr>
              <a:t> </a:t>
            </a:r>
            <a:r>
              <a:rPr dirty="0" sz="3000" spc="160">
                <a:latin typeface="Arial MT"/>
                <a:cs typeface="Arial MT"/>
              </a:rPr>
              <a:t>check-</a:t>
            </a:r>
            <a:r>
              <a:rPr dirty="0" sz="3000" spc="100">
                <a:latin typeface="Arial MT"/>
                <a:cs typeface="Arial MT"/>
              </a:rPr>
              <a:t>ins.</a:t>
            </a:r>
            <a:endParaRPr sz="30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750"/>
              </a:spcBef>
            </a:pPr>
            <a:endParaRPr sz="3000">
              <a:latin typeface="Arial MT"/>
              <a:cs typeface="Arial MT"/>
            </a:endParaRPr>
          </a:p>
          <a:p>
            <a:pPr marL="2024380" marR="323215" indent="105410">
              <a:lnSpc>
                <a:spcPct val="116700"/>
              </a:lnSpc>
              <a:tabLst>
                <a:tab pos="2384425" algn="l"/>
                <a:tab pos="3570604" algn="l"/>
                <a:tab pos="4628515" algn="l"/>
                <a:tab pos="5033010" algn="l"/>
                <a:tab pos="5391150" algn="l"/>
                <a:tab pos="5541010" algn="l"/>
                <a:tab pos="6619875" algn="l"/>
                <a:tab pos="7656830" algn="l"/>
                <a:tab pos="7722234" algn="l"/>
                <a:tab pos="8186420" algn="l"/>
                <a:tab pos="9436100" algn="l"/>
                <a:tab pos="10535920" algn="l"/>
                <a:tab pos="11508740" algn="l"/>
                <a:tab pos="12357100" algn="l"/>
              </a:tabLst>
            </a:pPr>
            <a:r>
              <a:rPr dirty="0" sz="3000" spc="135">
                <a:latin typeface="Arial MT"/>
                <a:cs typeface="Arial MT"/>
              </a:rPr>
              <a:t>underscores</a:t>
            </a:r>
            <a:r>
              <a:rPr dirty="0" sz="3000">
                <a:latin typeface="Arial MT"/>
                <a:cs typeface="Arial MT"/>
              </a:rPr>
              <a:t>	</a:t>
            </a:r>
            <a:r>
              <a:rPr dirty="0" sz="3000" spc="85">
                <a:latin typeface="Arial MT"/>
                <a:cs typeface="Arial MT"/>
              </a:rPr>
              <a:t>the</a:t>
            </a:r>
            <a:r>
              <a:rPr dirty="0" sz="3000">
                <a:latin typeface="Arial MT"/>
                <a:cs typeface="Arial MT"/>
              </a:rPr>
              <a:t>	</a:t>
            </a:r>
            <a:r>
              <a:rPr dirty="0" sz="3000" spc="135">
                <a:latin typeface="Arial MT"/>
                <a:cs typeface="Arial MT"/>
              </a:rPr>
              <a:t>importance</a:t>
            </a:r>
            <a:r>
              <a:rPr dirty="0" sz="3000">
                <a:latin typeface="Arial MT"/>
                <a:cs typeface="Arial MT"/>
              </a:rPr>
              <a:t>	</a:t>
            </a:r>
            <a:r>
              <a:rPr dirty="0" sz="3000" spc="55">
                <a:latin typeface="Arial MT"/>
                <a:cs typeface="Arial MT"/>
              </a:rPr>
              <a:t>of</a:t>
            </a:r>
            <a:r>
              <a:rPr dirty="0" sz="3000">
                <a:latin typeface="Arial MT"/>
                <a:cs typeface="Arial MT"/>
              </a:rPr>
              <a:t>	</a:t>
            </a:r>
            <a:r>
              <a:rPr dirty="0" sz="3000" spc="135">
                <a:latin typeface="Arial MT"/>
                <a:cs typeface="Arial MT"/>
              </a:rPr>
              <a:t>maintaining</a:t>
            </a:r>
            <a:r>
              <a:rPr dirty="0" sz="3000">
                <a:latin typeface="Arial MT"/>
                <a:cs typeface="Arial MT"/>
              </a:rPr>
              <a:t>	</a:t>
            </a:r>
            <a:r>
              <a:rPr dirty="0" sz="3000" spc="105">
                <a:latin typeface="Arial MT"/>
                <a:cs typeface="Arial MT"/>
              </a:rPr>
              <a:t>high</a:t>
            </a:r>
            <a:r>
              <a:rPr dirty="0" sz="3000">
                <a:latin typeface="Arial MT"/>
                <a:cs typeface="Arial MT"/>
              </a:rPr>
              <a:t>	</a:t>
            </a:r>
            <a:r>
              <a:rPr dirty="0" sz="3000" spc="-830">
                <a:latin typeface="Arial MT"/>
                <a:cs typeface="Arial MT"/>
              </a:rPr>
              <a:t> </a:t>
            </a:r>
            <a:r>
              <a:rPr dirty="0" sz="3000" spc="125">
                <a:latin typeface="Arial MT"/>
                <a:cs typeface="Arial MT"/>
              </a:rPr>
              <a:t>servic </a:t>
            </a:r>
            <a:r>
              <a:rPr dirty="0" sz="3000" spc="-50">
                <a:latin typeface="Arial MT"/>
                <a:cs typeface="Arial MT"/>
              </a:rPr>
              <a:t>s</a:t>
            </a:r>
            <a:r>
              <a:rPr dirty="0" sz="3000">
                <a:latin typeface="Arial MT"/>
                <a:cs typeface="Arial MT"/>
              </a:rPr>
              <a:t>	</a:t>
            </a:r>
            <a:r>
              <a:rPr dirty="0" sz="3000" spc="120">
                <a:latin typeface="Arial MT"/>
                <a:cs typeface="Arial MT"/>
              </a:rPr>
              <a:t>these</a:t>
            </a:r>
            <a:r>
              <a:rPr dirty="0" sz="3000">
                <a:latin typeface="Arial MT"/>
                <a:cs typeface="Arial MT"/>
              </a:rPr>
              <a:t>	</a:t>
            </a:r>
            <a:r>
              <a:rPr dirty="0" sz="3000" spc="125">
                <a:latin typeface="Arial MT"/>
                <a:cs typeface="Arial MT"/>
              </a:rPr>
              <a:t>appear</a:t>
            </a:r>
            <a:r>
              <a:rPr dirty="0" sz="3000">
                <a:latin typeface="Arial MT"/>
                <a:cs typeface="Arial MT"/>
              </a:rPr>
              <a:t>	</a:t>
            </a:r>
            <a:r>
              <a:rPr dirty="0" sz="3000" spc="55">
                <a:latin typeface="Arial MT"/>
                <a:cs typeface="Arial MT"/>
              </a:rPr>
              <a:t>to</a:t>
            </a:r>
            <a:r>
              <a:rPr dirty="0" sz="3000">
                <a:latin typeface="Arial MT"/>
                <a:cs typeface="Arial MT"/>
              </a:rPr>
              <a:t>		</a:t>
            </a:r>
            <a:r>
              <a:rPr dirty="0" sz="3000" spc="120">
                <a:latin typeface="Arial MT"/>
                <a:cs typeface="Arial MT"/>
              </a:rPr>
              <a:t>drive</a:t>
            </a:r>
            <a:r>
              <a:rPr dirty="0" sz="3000">
                <a:latin typeface="Arial MT"/>
                <a:cs typeface="Arial MT"/>
              </a:rPr>
              <a:t>	</a:t>
            </a:r>
            <a:r>
              <a:rPr dirty="0" sz="3000" spc="100">
                <a:latin typeface="Arial MT"/>
                <a:cs typeface="Arial MT"/>
              </a:rPr>
              <a:t>more</a:t>
            </a:r>
            <a:r>
              <a:rPr dirty="0" sz="3000">
                <a:latin typeface="Arial MT"/>
                <a:cs typeface="Arial MT"/>
              </a:rPr>
              <a:t>		</a:t>
            </a:r>
            <a:r>
              <a:rPr dirty="0" sz="3000" spc="130">
                <a:latin typeface="Arial MT"/>
                <a:cs typeface="Arial MT"/>
              </a:rPr>
              <a:t>reviews,</a:t>
            </a:r>
            <a:r>
              <a:rPr dirty="0" sz="3000">
                <a:latin typeface="Arial MT"/>
                <a:cs typeface="Arial MT"/>
              </a:rPr>
              <a:t>	</a:t>
            </a:r>
            <a:r>
              <a:rPr dirty="0" sz="3000" spc="160">
                <a:latin typeface="Arial MT"/>
                <a:cs typeface="Arial MT"/>
              </a:rPr>
              <a:t>check-</a:t>
            </a:r>
            <a:r>
              <a:rPr dirty="0" sz="3000" spc="100">
                <a:latin typeface="Arial MT"/>
                <a:cs typeface="Arial MT"/>
              </a:rPr>
              <a:t>ins,</a:t>
            </a:r>
            <a:r>
              <a:rPr dirty="0" sz="3000">
                <a:latin typeface="Arial MT"/>
                <a:cs typeface="Arial MT"/>
              </a:rPr>
              <a:t>	</a:t>
            </a:r>
            <a:r>
              <a:rPr dirty="0" sz="3000" spc="90">
                <a:latin typeface="Arial MT"/>
                <a:cs typeface="Arial MT"/>
              </a:rPr>
              <a:t>and</a:t>
            </a:r>
            <a:r>
              <a:rPr dirty="0" sz="3000">
                <a:latin typeface="Arial MT"/>
                <a:cs typeface="Arial MT"/>
              </a:rPr>
              <a:t>	</a:t>
            </a:r>
            <a:r>
              <a:rPr dirty="0" sz="3000" spc="50">
                <a:latin typeface="Arial MT"/>
                <a:cs typeface="Arial MT"/>
              </a:rPr>
              <a:t>ti</a:t>
            </a:r>
            <a:endParaRPr sz="30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600"/>
              </a:spcBef>
            </a:pPr>
            <a:r>
              <a:rPr dirty="0" sz="3000" spc="130">
                <a:latin typeface="Arial MT"/>
                <a:cs typeface="Arial MT"/>
              </a:rPr>
              <a:t>itical</a:t>
            </a:r>
            <a:r>
              <a:rPr dirty="0" sz="3000" spc="320">
                <a:latin typeface="Arial MT"/>
                <a:cs typeface="Arial MT"/>
              </a:rPr>
              <a:t> </a:t>
            </a:r>
            <a:r>
              <a:rPr dirty="0" sz="3000" spc="135">
                <a:latin typeface="Arial MT"/>
                <a:cs typeface="Arial MT"/>
              </a:rPr>
              <a:t>metrics</a:t>
            </a:r>
            <a:r>
              <a:rPr dirty="0" sz="3000" spc="325">
                <a:latin typeface="Arial MT"/>
                <a:cs typeface="Arial MT"/>
              </a:rPr>
              <a:t> </a:t>
            </a:r>
            <a:r>
              <a:rPr dirty="0" sz="3000" spc="80">
                <a:latin typeface="Arial MT"/>
                <a:cs typeface="Arial MT"/>
              </a:rPr>
              <a:t>of</a:t>
            </a:r>
            <a:r>
              <a:rPr dirty="0" sz="3000" spc="325">
                <a:latin typeface="Arial MT"/>
                <a:cs typeface="Arial MT"/>
              </a:rPr>
              <a:t> </a:t>
            </a:r>
            <a:r>
              <a:rPr dirty="0" sz="3000" spc="140">
                <a:latin typeface="Arial MT"/>
                <a:cs typeface="Arial MT"/>
              </a:rPr>
              <a:t>customer</a:t>
            </a:r>
            <a:r>
              <a:rPr dirty="0" sz="3000" spc="325">
                <a:latin typeface="Arial MT"/>
                <a:cs typeface="Arial MT"/>
              </a:rPr>
              <a:t> </a:t>
            </a:r>
            <a:r>
              <a:rPr dirty="0" sz="3000" spc="145">
                <a:latin typeface="Arial MT"/>
                <a:cs typeface="Arial MT"/>
              </a:rPr>
              <a:t>engagement</a:t>
            </a:r>
            <a:r>
              <a:rPr dirty="0" sz="3000" spc="325">
                <a:latin typeface="Arial MT"/>
                <a:cs typeface="Arial MT"/>
              </a:rPr>
              <a:t> </a:t>
            </a:r>
            <a:r>
              <a:rPr dirty="0" sz="3000" spc="114">
                <a:latin typeface="Arial MT"/>
                <a:cs typeface="Arial MT"/>
              </a:rPr>
              <a:t>and</a:t>
            </a:r>
            <a:r>
              <a:rPr dirty="0" sz="3000" spc="320">
                <a:latin typeface="Arial MT"/>
                <a:cs typeface="Arial MT"/>
              </a:rPr>
              <a:t> </a:t>
            </a:r>
            <a:r>
              <a:rPr dirty="0" sz="3000" spc="135">
                <a:latin typeface="Arial MT"/>
                <a:cs typeface="Arial MT"/>
              </a:rPr>
              <a:t>satisfaction.</a:t>
            </a:r>
            <a:endParaRPr sz="30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7999" cy="10286999"/>
            </a:xfrm>
            <a:prstGeom prst="rect">
              <a:avLst/>
            </a:prstGeom>
          </p:spPr>
        </p:pic>
        <p:sp>
          <p:nvSpPr>
            <p:cNvPr id="4" name="object 4" descr=""/>
            <p:cNvSpPr/>
            <p:nvPr/>
          </p:nvSpPr>
          <p:spPr>
            <a:xfrm>
              <a:off x="1052512" y="1243012"/>
              <a:ext cx="4601210" cy="0"/>
            </a:xfrm>
            <a:custGeom>
              <a:avLst/>
              <a:gdLst/>
              <a:ahLst/>
              <a:cxnLst/>
              <a:rect l="l" t="t" r="r" b="b"/>
              <a:pathLst>
                <a:path w="4601210" h="0">
                  <a:moveTo>
                    <a:pt x="0" y="0"/>
                  </a:moveTo>
                  <a:lnTo>
                    <a:pt x="4601199" y="0"/>
                  </a:lnTo>
                </a:path>
              </a:pathLst>
            </a:custGeom>
            <a:ln w="47624">
              <a:solidFill>
                <a:srgbClr val="F7862B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5" name="object 5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144000" y="3338087"/>
              <a:ext cx="8982074" cy="5600699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565275" rIns="0" bIns="0" rtlCol="0" vert="horz">
            <a:spAutoFit/>
          </a:bodyPr>
          <a:lstStyle/>
          <a:p>
            <a:pPr marL="12700" marR="5080">
              <a:lnSpc>
                <a:spcPts val="5270"/>
              </a:lnSpc>
              <a:spcBef>
                <a:spcPts val="390"/>
              </a:spcBef>
            </a:pPr>
            <a:r>
              <a:rPr dirty="0" sz="4550"/>
              <a:t>How</a:t>
            </a:r>
            <a:r>
              <a:rPr dirty="0" sz="4550" spc="-120"/>
              <a:t> </a:t>
            </a:r>
            <a:r>
              <a:rPr dirty="0" sz="4550"/>
              <a:t>do</a:t>
            </a:r>
            <a:r>
              <a:rPr dirty="0" sz="4550" spc="-125"/>
              <a:t> </a:t>
            </a:r>
            <a:r>
              <a:rPr dirty="0" sz="4550"/>
              <a:t>the</a:t>
            </a:r>
            <a:r>
              <a:rPr dirty="0" sz="4550" spc="-120"/>
              <a:t> </a:t>
            </a:r>
            <a:r>
              <a:rPr dirty="0" sz="4550"/>
              <a:t>success</a:t>
            </a:r>
            <a:r>
              <a:rPr dirty="0" sz="4550" spc="-120"/>
              <a:t> </a:t>
            </a:r>
            <a:r>
              <a:rPr dirty="0" sz="4550"/>
              <a:t>metrics</a:t>
            </a:r>
            <a:r>
              <a:rPr dirty="0" sz="4550" spc="-120"/>
              <a:t> </a:t>
            </a:r>
            <a:r>
              <a:rPr dirty="0" sz="4550"/>
              <a:t>of</a:t>
            </a:r>
            <a:r>
              <a:rPr dirty="0" sz="4550" spc="-120"/>
              <a:t> </a:t>
            </a:r>
            <a:r>
              <a:rPr dirty="0" sz="4550" spc="-10"/>
              <a:t>restaurants</a:t>
            </a:r>
            <a:r>
              <a:rPr dirty="0" sz="4550" spc="-120"/>
              <a:t> </a:t>
            </a:r>
            <a:r>
              <a:rPr dirty="0" sz="4550"/>
              <a:t>vary</a:t>
            </a:r>
            <a:r>
              <a:rPr dirty="0" sz="4550" spc="-120"/>
              <a:t> </a:t>
            </a:r>
            <a:r>
              <a:rPr dirty="0" sz="4550" spc="-10"/>
              <a:t>across </a:t>
            </a:r>
            <a:r>
              <a:rPr dirty="0" sz="4550"/>
              <a:t>different</a:t>
            </a:r>
            <a:r>
              <a:rPr dirty="0" sz="4550" spc="-150"/>
              <a:t> </a:t>
            </a:r>
            <a:r>
              <a:rPr dirty="0" sz="4550"/>
              <a:t>states</a:t>
            </a:r>
            <a:r>
              <a:rPr dirty="0" sz="4550" spc="-150"/>
              <a:t> </a:t>
            </a:r>
            <a:r>
              <a:rPr dirty="0" sz="4550"/>
              <a:t>and</a:t>
            </a:r>
            <a:r>
              <a:rPr dirty="0" sz="4550" spc="-145"/>
              <a:t> </a:t>
            </a:r>
            <a:r>
              <a:rPr dirty="0" sz="4550" spc="-10"/>
              <a:t>cities?</a:t>
            </a:r>
            <a:endParaRPr sz="4550"/>
          </a:p>
        </p:txBody>
      </p:sp>
      <p:grpSp>
        <p:nvGrpSpPr>
          <p:cNvPr id="7" name="object 7" descr=""/>
          <p:cNvGrpSpPr/>
          <p:nvPr/>
        </p:nvGrpSpPr>
        <p:grpSpPr>
          <a:xfrm>
            <a:off x="1049381" y="3717876"/>
            <a:ext cx="114300" cy="2781300"/>
            <a:chOff x="1049381" y="3717876"/>
            <a:chExt cx="114300" cy="2781300"/>
          </a:xfrm>
        </p:grpSpPr>
        <p:pic>
          <p:nvPicPr>
            <p:cNvPr id="8" name="object 8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49381" y="3717876"/>
              <a:ext cx="114300" cy="114299"/>
            </a:xfrm>
            <a:prstGeom prst="rect">
              <a:avLst/>
            </a:prstGeom>
          </p:spPr>
        </p:pic>
        <p:pic>
          <p:nvPicPr>
            <p:cNvPr id="9" name="object 9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49381" y="6384875"/>
              <a:ext cx="114300" cy="114299"/>
            </a:xfrm>
            <a:prstGeom prst="rect">
              <a:avLst/>
            </a:prstGeom>
          </p:spPr>
        </p:pic>
      </p:grpSp>
      <p:sp>
        <p:nvSpPr>
          <p:cNvPr id="10" name="object 10" descr=""/>
          <p:cNvSpPr txBox="1"/>
          <p:nvPr/>
        </p:nvSpPr>
        <p:spPr>
          <a:xfrm>
            <a:off x="1328830" y="3420188"/>
            <a:ext cx="7513320" cy="535940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algn="just" marL="2317750" marR="5080" indent="-887730">
              <a:lnSpc>
                <a:spcPct val="116700"/>
              </a:lnSpc>
              <a:spcBef>
                <a:spcPts val="90"/>
              </a:spcBef>
            </a:pPr>
            <a:r>
              <a:rPr dirty="0" sz="3000" spc="130">
                <a:latin typeface="Arial MT"/>
                <a:cs typeface="Arial MT"/>
              </a:rPr>
              <a:t>lphia</a:t>
            </a:r>
            <a:r>
              <a:rPr dirty="0" sz="3000" spc="240">
                <a:latin typeface="Arial MT"/>
                <a:cs typeface="Arial MT"/>
              </a:rPr>
              <a:t>  </a:t>
            </a:r>
            <a:r>
              <a:rPr dirty="0" sz="3000" spc="140">
                <a:latin typeface="Arial MT"/>
                <a:cs typeface="Arial MT"/>
              </a:rPr>
              <a:t>emerges</a:t>
            </a:r>
            <a:r>
              <a:rPr dirty="0" sz="3000" spc="240">
                <a:latin typeface="Arial MT"/>
                <a:cs typeface="Arial MT"/>
              </a:rPr>
              <a:t>  </a:t>
            </a:r>
            <a:r>
              <a:rPr dirty="0" sz="3000" spc="90">
                <a:latin typeface="Arial MT"/>
                <a:cs typeface="Arial MT"/>
              </a:rPr>
              <a:t>as</a:t>
            </a:r>
            <a:r>
              <a:rPr dirty="0" sz="3000" spc="240">
                <a:latin typeface="Arial MT"/>
                <a:cs typeface="Arial MT"/>
              </a:rPr>
              <a:t>  </a:t>
            </a:r>
            <a:r>
              <a:rPr dirty="0" sz="3000" spc="110">
                <a:latin typeface="Arial MT"/>
                <a:cs typeface="Arial MT"/>
              </a:rPr>
              <a:t>the</a:t>
            </a:r>
            <a:r>
              <a:rPr dirty="0" sz="3000" spc="240">
                <a:latin typeface="Arial MT"/>
                <a:cs typeface="Arial MT"/>
              </a:rPr>
              <a:t>  </a:t>
            </a:r>
            <a:r>
              <a:rPr dirty="0" sz="3000" spc="110">
                <a:latin typeface="Arial MT"/>
                <a:cs typeface="Arial MT"/>
              </a:rPr>
              <a:t>top</a:t>
            </a:r>
            <a:r>
              <a:rPr dirty="0" sz="3000" spc="245">
                <a:latin typeface="Arial MT"/>
                <a:cs typeface="Arial MT"/>
              </a:rPr>
              <a:t>  </a:t>
            </a:r>
            <a:r>
              <a:rPr dirty="0" sz="3000" spc="80">
                <a:latin typeface="Arial MT"/>
                <a:cs typeface="Arial MT"/>
              </a:rPr>
              <a:t>city </a:t>
            </a:r>
            <a:r>
              <a:rPr dirty="0" sz="3000" spc="140">
                <a:latin typeface="Arial MT"/>
                <a:cs typeface="Arial MT"/>
              </a:rPr>
              <a:t>highest</a:t>
            </a:r>
            <a:r>
              <a:rPr dirty="0" sz="3000" spc="595">
                <a:latin typeface="Arial MT"/>
                <a:cs typeface="Arial MT"/>
              </a:rPr>
              <a:t>   </a:t>
            </a:r>
            <a:r>
              <a:rPr dirty="0" sz="3000" spc="140">
                <a:latin typeface="Arial MT"/>
                <a:cs typeface="Arial MT"/>
              </a:rPr>
              <a:t>success</a:t>
            </a:r>
            <a:r>
              <a:rPr dirty="0" sz="3000" spc="595">
                <a:latin typeface="Arial MT"/>
                <a:cs typeface="Arial MT"/>
              </a:rPr>
              <a:t>   </a:t>
            </a:r>
            <a:r>
              <a:rPr dirty="0" sz="3000" spc="125">
                <a:latin typeface="Arial MT"/>
                <a:cs typeface="Arial MT"/>
              </a:rPr>
              <a:t>score, </a:t>
            </a:r>
            <a:r>
              <a:rPr dirty="0" sz="3000" spc="145">
                <a:latin typeface="Arial MT"/>
                <a:cs typeface="Arial MT"/>
              </a:rPr>
              <a:t>combination</a:t>
            </a:r>
            <a:r>
              <a:rPr dirty="0" sz="3000" spc="459">
                <a:latin typeface="Arial MT"/>
                <a:cs typeface="Arial MT"/>
              </a:rPr>
              <a:t> </a:t>
            </a:r>
            <a:r>
              <a:rPr dirty="0" sz="3000" spc="80">
                <a:latin typeface="Arial MT"/>
                <a:cs typeface="Arial MT"/>
              </a:rPr>
              <a:t>of</a:t>
            </a:r>
            <a:r>
              <a:rPr dirty="0" sz="3000" spc="459">
                <a:latin typeface="Arial MT"/>
                <a:cs typeface="Arial MT"/>
              </a:rPr>
              <a:t> </a:t>
            </a:r>
            <a:r>
              <a:rPr dirty="0" sz="3000" spc="125">
                <a:latin typeface="Arial MT"/>
                <a:cs typeface="Arial MT"/>
              </a:rPr>
              <a:t>high</a:t>
            </a:r>
            <a:r>
              <a:rPr dirty="0" sz="3000" spc="459">
                <a:latin typeface="Arial MT"/>
                <a:cs typeface="Arial MT"/>
              </a:rPr>
              <a:t> </a:t>
            </a:r>
            <a:r>
              <a:rPr dirty="0" sz="3000" spc="125">
                <a:latin typeface="Arial MT"/>
                <a:cs typeface="Arial MT"/>
              </a:rPr>
              <a:t>ratings </a:t>
            </a:r>
            <a:r>
              <a:rPr dirty="0" sz="3000" spc="110">
                <a:latin typeface="Arial MT"/>
                <a:cs typeface="Arial MT"/>
              </a:rPr>
              <a:t>ser</a:t>
            </a:r>
            <a:r>
              <a:rPr dirty="0" sz="3000" spc="310">
                <a:latin typeface="Arial MT"/>
                <a:cs typeface="Arial MT"/>
              </a:rPr>
              <a:t> </a:t>
            </a:r>
            <a:r>
              <a:rPr dirty="0" sz="3000" spc="135">
                <a:latin typeface="Arial MT"/>
                <a:cs typeface="Arial MT"/>
              </a:rPr>
              <a:t>engagement.</a:t>
            </a:r>
            <a:endParaRPr sz="30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750"/>
              </a:spcBef>
            </a:pPr>
            <a:endParaRPr sz="3000">
              <a:latin typeface="Arial MT"/>
              <a:cs typeface="Arial MT"/>
            </a:endParaRPr>
          </a:p>
          <a:p>
            <a:pPr algn="just" marL="371475" marR="5080" indent="-105410">
              <a:lnSpc>
                <a:spcPct val="116700"/>
              </a:lnSpc>
            </a:pPr>
            <a:r>
              <a:rPr dirty="0" sz="3000" spc="140">
                <a:latin typeface="Arial MT"/>
                <a:cs typeface="Arial MT"/>
              </a:rPr>
              <a:t>ollowing</a:t>
            </a:r>
            <a:r>
              <a:rPr dirty="0" sz="3000" spc="650">
                <a:latin typeface="Arial MT"/>
                <a:cs typeface="Arial MT"/>
              </a:rPr>
              <a:t>     </a:t>
            </a:r>
            <a:r>
              <a:rPr dirty="0" sz="3000" spc="150">
                <a:latin typeface="Arial MT"/>
                <a:cs typeface="Arial MT"/>
              </a:rPr>
              <a:t>Philadelphia,</a:t>
            </a:r>
            <a:r>
              <a:rPr dirty="0" sz="3000" spc="650">
                <a:latin typeface="Arial MT"/>
                <a:cs typeface="Arial MT"/>
              </a:rPr>
              <a:t>     </a:t>
            </a:r>
            <a:r>
              <a:rPr dirty="0" sz="3000" spc="105">
                <a:latin typeface="Arial MT"/>
                <a:cs typeface="Arial MT"/>
              </a:rPr>
              <a:t>Tampa, </a:t>
            </a:r>
            <a:r>
              <a:rPr dirty="0" sz="3000" spc="145">
                <a:latin typeface="Arial MT"/>
                <a:cs typeface="Arial MT"/>
              </a:rPr>
              <a:t>dianapolis,</a:t>
            </a:r>
            <a:r>
              <a:rPr dirty="0" sz="3000" spc="155">
                <a:latin typeface="Arial MT"/>
                <a:cs typeface="Arial MT"/>
              </a:rPr>
              <a:t>  </a:t>
            </a:r>
            <a:r>
              <a:rPr dirty="0" sz="3000" spc="114">
                <a:latin typeface="Arial MT"/>
                <a:cs typeface="Arial MT"/>
              </a:rPr>
              <a:t>and</a:t>
            </a:r>
            <a:r>
              <a:rPr dirty="0" sz="3000" spc="155">
                <a:latin typeface="Arial MT"/>
                <a:cs typeface="Arial MT"/>
              </a:rPr>
              <a:t>  </a:t>
            </a:r>
            <a:r>
              <a:rPr dirty="0" sz="3000" spc="135">
                <a:latin typeface="Arial MT"/>
                <a:cs typeface="Arial MT"/>
              </a:rPr>
              <a:t>Tucson</a:t>
            </a:r>
            <a:r>
              <a:rPr dirty="0" sz="3000" spc="155">
                <a:latin typeface="Arial MT"/>
                <a:cs typeface="Arial MT"/>
              </a:rPr>
              <a:t>  </a:t>
            </a:r>
            <a:r>
              <a:rPr dirty="0" sz="3000" spc="120">
                <a:latin typeface="Arial MT"/>
                <a:cs typeface="Arial MT"/>
              </a:rPr>
              <a:t>rank</a:t>
            </a:r>
            <a:r>
              <a:rPr dirty="0" sz="3000" spc="160">
                <a:latin typeface="Arial MT"/>
                <a:cs typeface="Arial MT"/>
              </a:rPr>
              <a:t>  </a:t>
            </a:r>
            <a:r>
              <a:rPr dirty="0" sz="3000" spc="120">
                <a:latin typeface="Arial MT"/>
                <a:cs typeface="Arial MT"/>
              </a:rPr>
              <a:t>among </a:t>
            </a:r>
            <a:r>
              <a:rPr dirty="0" sz="3000">
                <a:latin typeface="Arial MT"/>
                <a:cs typeface="Arial MT"/>
              </a:rPr>
              <a:t>e</a:t>
            </a:r>
            <a:r>
              <a:rPr dirty="0" sz="3000" spc="125">
                <a:latin typeface="Arial MT"/>
                <a:cs typeface="Arial MT"/>
              </a:rPr>
              <a:t>  </a:t>
            </a:r>
            <a:r>
              <a:rPr dirty="0" sz="3000" spc="110">
                <a:latin typeface="Arial MT"/>
                <a:cs typeface="Arial MT"/>
              </a:rPr>
              <a:t>top</a:t>
            </a:r>
            <a:r>
              <a:rPr dirty="0" sz="3000" spc="130">
                <a:latin typeface="Arial MT"/>
                <a:cs typeface="Arial MT"/>
              </a:rPr>
              <a:t>  </a:t>
            </a:r>
            <a:r>
              <a:rPr dirty="0" sz="3000" spc="135">
                <a:latin typeface="Arial MT"/>
                <a:cs typeface="Arial MT"/>
              </a:rPr>
              <a:t>cities</a:t>
            </a:r>
            <a:r>
              <a:rPr dirty="0" sz="3000" spc="130">
                <a:latin typeface="Arial MT"/>
                <a:cs typeface="Arial MT"/>
              </a:rPr>
              <a:t>  </a:t>
            </a:r>
            <a:r>
              <a:rPr dirty="0" sz="3000" spc="120">
                <a:latin typeface="Arial MT"/>
                <a:cs typeface="Arial MT"/>
              </a:rPr>
              <a:t>with</a:t>
            </a:r>
            <a:r>
              <a:rPr dirty="0" sz="3000" spc="130">
                <a:latin typeface="Arial MT"/>
                <a:cs typeface="Arial MT"/>
              </a:rPr>
              <a:t>  </a:t>
            </a:r>
            <a:r>
              <a:rPr dirty="0" sz="3000" spc="145">
                <a:latin typeface="Arial MT"/>
                <a:cs typeface="Arial MT"/>
              </a:rPr>
              <a:t>significant</a:t>
            </a:r>
            <a:r>
              <a:rPr dirty="0" sz="3000" spc="130">
                <a:latin typeface="Arial MT"/>
                <a:cs typeface="Arial MT"/>
              </a:rPr>
              <a:t>  success </a:t>
            </a:r>
            <a:r>
              <a:rPr dirty="0" sz="3000" spc="125">
                <a:latin typeface="Arial MT"/>
                <a:cs typeface="Arial MT"/>
              </a:rPr>
              <a:t>ores,</a:t>
            </a:r>
            <a:r>
              <a:rPr dirty="0" sz="3000" spc="250">
                <a:latin typeface="Arial MT"/>
                <a:cs typeface="Arial MT"/>
              </a:rPr>
              <a:t>  </a:t>
            </a:r>
            <a:r>
              <a:rPr dirty="0" sz="3000" spc="145">
                <a:latin typeface="Arial MT"/>
                <a:cs typeface="Arial MT"/>
              </a:rPr>
              <a:t>suggesting</a:t>
            </a:r>
            <a:r>
              <a:rPr dirty="0" sz="3000" spc="254">
                <a:latin typeface="Arial MT"/>
                <a:cs typeface="Arial MT"/>
              </a:rPr>
              <a:t>  </a:t>
            </a:r>
            <a:r>
              <a:rPr dirty="0" sz="3000" spc="140">
                <a:latin typeface="Arial MT"/>
                <a:cs typeface="Arial MT"/>
              </a:rPr>
              <a:t>thriving</a:t>
            </a:r>
            <a:r>
              <a:rPr dirty="0" sz="3000" spc="250">
                <a:latin typeface="Arial MT"/>
                <a:cs typeface="Arial MT"/>
              </a:rPr>
              <a:t>  </a:t>
            </a:r>
            <a:r>
              <a:rPr dirty="0" sz="3000" spc="130">
                <a:latin typeface="Arial MT"/>
                <a:cs typeface="Arial MT"/>
              </a:rPr>
              <a:t>restaurant</a:t>
            </a:r>
            <a:endParaRPr sz="3000">
              <a:latin typeface="Arial MT"/>
              <a:cs typeface="Arial MT"/>
            </a:endParaRPr>
          </a:p>
          <a:p>
            <a:pPr algn="just" marL="12700">
              <a:lnSpc>
                <a:spcPct val="100000"/>
              </a:lnSpc>
              <a:spcBef>
                <a:spcPts val="600"/>
              </a:spcBef>
            </a:pPr>
            <a:r>
              <a:rPr dirty="0" sz="3000" spc="140">
                <a:latin typeface="Arial MT"/>
                <a:cs typeface="Arial MT"/>
              </a:rPr>
              <a:t>scenes</a:t>
            </a:r>
            <a:r>
              <a:rPr dirty="0" sz="3000" spc="315">
                <a:latin typeface="Arial MT"/>
                <a:cs typeface="Arial MT"/>
              </a:rPr>
              <a:t> </a:t>
            </a:r>
            <a:r>
              <a:rPr dirty="0" sz="3000" spc="85">
                <a:latin typeface="Arial MT"/>
                <a:cs typeface="Arial MT"/>
              </a:rPr>
              <a:t>in</a:t>
            </a:r>
            <a:r>
              <a:rPr dirty="0" sz="3000" spc="320">
                <a:latin typeface="Arial MT"/>
                <a:cs typeface="Arial MT"/>
              </a:rPr>
              <a:t> </a:t>
            </a:r>
            <a:r>
              <a:rPr dirty="0" sz="3000" spc="130">
                <a:latin typeface="Arial MT"/>
                <a:cs typeface="Arial MT"/>
              </a:rPr>
              <a:t>these</a:t>
            </a:r>
            <a:r>
              <a:rPr dirty="0" sz="3000" spc="315">
                <a:latin typeface="Arial MT"/>
                <a:cs typeface="Arial MT"/>
              </a:rPr>
              <a:t> </a:t>
            </a:r>
            <a:r>
              <a:rPr dirty="0" sz="3000" spc="125">
                <a:latin typeface="Arial MT"/>
                <a:cs typeface="Arial MT"/>
              </a:rPr>
              <a:t>areas.</a:t>
            </a:r>
            <a:endParaRPr sz="30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EFEF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 descr=""/>
          <p:cNvSpPr/>
          <p:nvPr/>
        </p:nvSpPr>
        <p:spPr>
          <a:xfrm>
            <a:off x="1052512" y="1243012"/>
            <a:ext cx="4601210" cy="0"/>
          </a:xfrm>
          <a:custGeom>
            <a:avLst/>
            <a:gdLst/>
            <a:ahLst/>
            <a:cxnLst/>
            <a:rect l="l" t="t" r="r" b="b"/>
            <a:pathLst>
              <a:path w="4601210" h="0">
                <a:moveTo>
                  <a:pt x="0" y="0"/>
                </a:moveTo>
                <a:lnTo>
                  <a:pt x="4601199" y="0"/>
                </a:lnTo>
              </a:path>
            </a:pathLst>
          </a:custGeom>
          <a:ln w="47624">
            <a:solidFill>
              <a:srgbClr val="F7862B"/>
            </a:solidFill>
          </a:ln>
        </p:spPr>
        <p:txBody>
          <a:bodyPr wrap="square" lIns="0" tIns="0" rIns="0" bIns="0" rtlCol="0"/>
          <a:lstStyle/>
          <a:p/>
        </p:txBody>
      </p:sp>
      <p:grpSp>
        <p:nvGrpSpPr>
          <p:cNvPr id="4" name="object 4" descr=""/>
          <p:cNvGrpSpPr/>
          <p:nvPr/>
        </p:nvGrpSpPr>
        <p:grpSpPr>
          <a:xfrm>
            <a:off x="479445" y="3643751"/>
            <a:ext cx="10391775" cy="5457825"/>
            <a:chOff x="479445" y="3643751"/>
            <a:chExt cx="10391775" cy="5457825"/>
          </a:xfrm>
        </p:grpSpPr>
        <p:pic>
          <p:nvPicPr>
            <p:cNvPr id="5" name="object 5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79445" y="3643751"/>
              <a:ext cx="10391774" cy="5457824"/>
            </a:xfrm>
            <a:prstGeom prst="rect">
              <a:avLst/>
            </a:prstGeom>
          </p:spPr>
        </p:pic>
        <p:sp>
          <p:nvSpPr>
            <p:cNvPr id="6" name="object 6" descr=""/>
            <p:cNvSpPr/>
            <p:nvPr/>
          </p:nvSpPr>
          <p:spPr>
            <a:xfrm>
              <a:off x="7668628" y="4360849"/>
              <a:ext cx="170180" cy="563245"/>
            </a:xfrm>
            <a:custGeom>
              <a:avLst/>
              <a:gdLst/>
              <a:ahLst/>
              <a:cxnLst/>
              <a:rect l="l" t="t" r="r" b="b"/>
              <a:pathLst>
                <a:path w="170179" h="563245">
                  <a:moveTo>
                    <a:pt x="10515" y="473329"/>
                  </a:moveTo>
                  <a:close/>
                </a:path>
                <a:path w="170179" h="563245">
                  <a:moveTo>
                    <a:pt x="13042" y="475284"/>
                  </a:moveTo>
                  <a:lnTo>
                    <a:pt x="12814" y="475399"/>
                  </a:lnTo>
                  <a:lnTo>
                    <a:pt x="12700" y="475627"/>
                  </a:lnTo>
                  <a:lnTo>
                    <a:pt x="13042" y="475284"/>
                  </a:lnTo>
                  <a:close/>
                </a:path>
                <a:path w="170179" h="563245">
                  <a:moveTo>
                    <a:pt x="15748" y="478383"/>
                  </a:moveTo>
                  <a:lnTo>
                    <a:pt x="15621" y="478155"/>
                  </a:lnTo>
                  <a:lnTo>
                    <a:pt x="15570" y="478320"/>
                  </a:lnTo>
                  <a:lnTo>
                    <a:pt x="15748" y="478383"/>
                  </a:lnTo>
                  <a:close/>
                </a:path>
                <a:path w="170179" h="563245">
                  <a:moveTo>
                    <a:pt x="26479" y="485394"/>
                  </a:moveTo>
                  <a:close/>
                </a:path>
                <a:path w="170179" h="563245">
                  <a:moveTo>
                    <a:pt x="26708" y="485279"/>
                  </a:moveTo>
                  <a:lnTo>
                    <a:pt x="26593" y="485508"/>
                  </a:lnTo>
                  <a:lnTo>
                    <a:pt x="26708" y="485279"/>
                  </a:lnTo>
                  <a:close/>
                </a:path>
                <a:path w="170179" h="563245">
                  <a:moveTo>
                    <a:pt x="26822" y="485736"/>
                  </a:moveTo>
                  <a:lnTo>
                    <a:pt x="26593" y="485508"/>
                  </a:lnTo>
                  <a:lnTo>
                    <a:pt x="26365" y="485508"/>
                  </a:lnTo>
                  <a:lnTo>
                    <a:pt x="26250" y="485851"/>
                  </a:lnTo>
                  <a:lnTo>
                    <a:pt x="26593" y="485965"/>
                  </a:lnTo>
                  <a:lnTo>
                    <a:pt x="26822" y="485736"/>
                  </a:lnTo>
                  <a:close/>
                </a:path>
                <a:path w="170179" h="563245">
                  <a:moveTo>
                    <a:pt x="35433" y="492048"/>
                  </a:moveTo>
                  <a:close/>
                </a:path>
                <a:path w="170179" h="563245">
                  <a:moveTo>
                    <a:pt x="62877" y="518350"/>
                  </a:moveTo>
                  <a:lnTo>
                    <a:pt x="62534" y="518464"/>
                  </a:lnTo>
                  <a:lnTo>
                    <a:pt x="62306" y="518579"/>
                  </a:lnTo>
                  <a:lnTo>
                    <a:pt x="62877" y="518350"/>
                  </a:lnTo>
                  <a:close/>
                </a:path>
                <a:path w="170179" h="563245">
                  <a:moveTo>
                    <a:pt x="63106" y="518236"/>
                  </a:moveTo>
                  <a:lnTo>
                    <a:pt x="62877" y="518350"/>
                  </a:lnTo>
                  <a:lnTo>
                    <a:pt x="63106" y="518236"/>
                  </a:lnTo>
                  <a:close/>
                </a:path>
                <a:path w="170179" h="563245">
                  <a:moveTo>
                    <a:pt x="63500" y="519722"/>
                  </a:moveTo>
                  <a:lnTo>
                    <a:pt x="62268" y="520128"/>
                  </a:lnTo>
                  <a:lnTo>
                    <a:pt x="62611" y="520077"/>
                  </a:lnTo>
                  <a:lnTo>
                    <a:pt x="63500" y="519722"/>
                  </a:lnTo>
                  <a:close/>
                </a:path>
                <a:path w="170179" h="563245">
                  <a:moveTo>
                    <a:pt x="65290" y="524090"/>
                  </a:moveTo>
                  <a:lnTo>
                    <a:pt x="65062" y="524205"/>
                  </a:lnTo>
                  <a:lnTo>
                    <a:pt x="65290" y="524090"/>
                  </a:lnTo>
                  <a:close/>
                </a:path>
                <a:path w="170179" h="563245">
                  <a:moveTo>
                    <a:pt x="68275" y="528802"/>
                  </a:moveTo>
                  <a:lnTo>
                    <a:pt x="67932" y="529031"/>
                  </a:lnTo>
                  <a:lnTo>
                    <a:pt x="68275" y="528802"/>
                  </a:lnTo>
                  <a:close/>
                </a:path>
                <a:path w="170179" h="563245">
                  <a:moveTo>
                    <a:pt x="69189" y="559574"/>
                  </a:moveTo>
                  <a:lnTo>
                    <a:pt x="68846" y="559803"/>
                  </a:lnTo>
                  <a:lnTo>
                    <a:pt x="69189" y="559574"/>
                  </a:lnTo>
                  <a:close/>
                </a:path>
                <a:path w="170179" h="563245">
                  <a:moveTo>
                    <a:pt x="77114" y="557504"/>
                  </a:moveTo>
                  <a:lnTo>
                    <a:pt x="76885" y="557504"/>
                  </a:lnTo>
                  <a:lnTo>
                    <a:pt x="77114" y="557504"/>
                  </a:lnTo>
                  <a:close/>
                </a:path>
                <a:path w="170179" h="563245">
                  <a:moveTo>
                    <a:pt x="77114" y="556590"/>
                  </a:moveTo>
                  <a:lnTo>
                    <a:pt x="76936" y="556653"/>
                  </a:lnTo>
                  <a:lnTo>
                    <a:pt x="77114" y="556590"/>
                  </a:lnTo>
                  <a:close/>
                </a:path>
                <a:path w="170179" h="563245">
                  <a:moveTo>
                    <a:pt x="77685" y="547979"/>
                  </a:moveTo>
                  <a:lnTo>
                    <a:pt x="77571" y="547509"/>
                  </a:lnTo>
                  <a:lnTo>
                    <a:pt x="77343" y="547738"/>
                  </a:lnTo>
                  <a:lnTo>
                    <a:pt x="77571" y="547979"/>
                  </a:lnTo>
                  <a:close/>
                </a:path>
                <a:path w="170179" h="563245">
                  <a:moveTo>
                    <a:pt x="81826" y="318655"/>
                  </a:moveTo>
                  <a:lnTo>
                    <a:pt x="81826" y="318884"/>
                  </a:lnTo>
                  <a:lnTo>
                    <a:pt x="81826" y="318655"/>
                  </a:lnTo>
                  <a:close/>
                </a:path>
                <a:path w="170179" h="563245">
                  <a:moveTo>
                    <a:pt x="82257" y="318998"/>
                  </a:moveTo>
                  <a:lnTo>
                    <a:pt x="82003" y="318884"/>
                  </a:lnTo>
                  <a:lnTo>
                    <a:pt x="82257" y="320611"/>
                  </a:lnTo>
                  <a:lnTo>
                    <a:pt x="82257" y="318998"/>
                  </a:lnTo>
                  <a:close/>
                </a:path>
                <a:path w="170179" h="563245">
                  <a:moveTo>
                    <a:pt x="86766" y="512838"/>
                  </a:moveTo>
                  <a:lnTo>
                    <a:pt x="85953" y="514553"/>
                  </a:lnTo>
                  <a:lnTo>
                    <a:pt x="85953" y="514781"/>
                  </a:lnTo>
                  <a:lnTo>
                    <a:pt x="86766" y="512838"/>
                  </a:lnTo>
                  <a:close/>
                </a:path>
                <a:path w="170179" h="563245">
                  <a:moveTo>
                    <a:pt x="88861" y="499630"/>
                  </a:moveTo>
                  <a:close/>
                </a:path>
                <a:path w="170179" h="563245">
                  <a:moveTo>
                    <a:pt x="92036" y="485051"/>
                  </a:moveTo>
                  <a:lnTo>
                    <a:pt x="91528" y="483209"/>
                  </a:lnTo>
                  <a:lnTo>
                    <a:pt x="91363" y="483565"/>
                  </a:lnTo>
                  <a:lnTo>
                    <a:pt x="92036" y="485051"/>
                  </a:lnTo>
                  <a:close/>
                </a:path>
                <a:path w="170179" h="563245">
                  <a:moveTo>
                    <a:pt x="99275" y="315899"/>
                  </a:moveTo>
                  <a:lnTo>
                    <a:pt x="99161" y="316128"/>
                  </a:lnTo>
                  <a:lnTo>
                    <a:pt x="99275" y="316357"/>
                  </a:lnTo>
                  <a:lnTo>
                    <a:pt x="99275" y="315899"/>
                  </a:lnTo>
                  <a:close/>
                </a:path>
                <a:path w="170179" h="563245">
                  <a:moveTo>
                    <a:pt x="99402" y="315671"/>
                  </a:moveTo>
                  <a:close/>
                </a:path>
                <a:path w="170179" h="563245">
                  <a:moveTo>
                    <a:pt x="99529" y="503643"/>
                  </a:moveTo>
                  <a:lnTo>
                    <a:pt x="99402" y="503301"/>
                  </a:lnTo>
                  <a:lnTo>
                    <a:pt x="97624" y="504571"/>
                  </a:lnTo>
                  <a:lnTo>
                    <a:pt x="98386" y="504266"/>
                  </a:lnTo>
                  <a:lnTo>
                    <a:pt x="99529" y="503643"/>
                  </a:lnTo>
                  <a:close/>
                </a:path>
                <a:path w="170179" h="563245">
                  <a:moveTo>
                    <a:pt x="103073" y="123215"/>
                  </a:moveTo>
                  <a:lnTo>
                    <a:pt x="102958" y="123444"/>
                  </a:lnTo>
                  <a:lnTo>
                    <a:pt x="103073" y="123215"/>
                  </a:lnTo>
                  <a:close/>
                </a:path>
                <a:path w="170179" h="563245">
                  <a:moveTo>
                    <a:pt x="103301" y="184645"/>
                  </a:moveTo>
                  <a:lnTo>
                    <a:pt x="103301" y="184988"/>
                  </a:lnTo>
                  <a:lnTo>
                    <a:pt x="103301" y="184645"/>
                  </a:lnTo>
                  <a:close/>
                </a:path>
                <a:path w="170179" h="563245">
                  <a:moveTo>
                    <a:pt x="103301" y="124129"/>
                  </a:moveTo>
                  <a:lnTo>
                    <a:pt x="103073" y="124472"/>
                  </a:lnTo>
                  <a:lnTo>
                    <a:pt x="103073" y="124815"/>
                  </a:lnTo>
                  <a:lnTo>
                    <a:pt x="103301" y="124129"/>
                  </a:lnTo>
                  <a:close/>
                </a:path>
                <a:path w="170179" h="563245">
                  <a:moveTo>
                    <a:pt x="103339" y="51904"/>
                  </a:moveTo>
                  <a:lnTo>
                    <a:pt x="103136" y="52298"/>
                  </a:lnTo>
                  <a:lnTo>
                    <a:pt x="103212" y="53276"/>
                  </a:lnTo>
                  <a:lnTo>
                    <a:pt x="103339" y="51904"/>
                  </a:lnTo>
                  <a:close/>
                </a:path>
                <a:path w="170179" h="563245">
                  <a:moveTo>
                    <a:pt x="145554" y="489635"/>
                  </a:moveTo>
                  <a:lnTo>
                    <a:pt x="145326" y="489407"/>
                  </a:lnTo>
                  <a:lnTo>
                    <a:pt x="145440" y="489864"/>
                  </a:lnTo>
                  <a:lnTo>
                    <a:pt x="145554" y="489635"/>
                  </a:lnTo>
                  <a:close/>
                </a:path>
                <a:path w="170179" h="563245">
                  <a:moveTo>
                    <a:pt x="149682" y="477037"/>
                  </a:moveTo>
                  <a:lnTo>
                    <a:pt x="149313" y="477126"/>
                  </a:lnTo>
                  <a:lnTo>
                    <a:pt x="149567" y="477240"/>
                  </a:lnTo>
                  <a:lnTo>
                    <a:pt x="149682" y="477037"/>
                  </a:lnTo>
                  <a:close/>
                </a:path>
                <a:path w="170179" h="563245">
                  <a:moveTo>
                    <a:pt x="162204" y="479310"/>
                  </a:moveTo>
                  <a:lnTo>
                    <a:pt x="160947" y="479183"/>
                  </a:lnTo>
                  <a:lnTo>
                    <a:pt x="159105" y="480225"/>
                  </a:lnTo>
                  <a:lnTo>
                    <a:pt x="160477" y="479996"/>
                  </a:lnTo>
                  <a:lnTo>
                    <a:pt x="161175" y="479767"/>
                  </a:lnTo>
                  <a:lnTo>
                    <a:pt x="162204" y="479310"/>
                  </a:lnTo>
                  <a:close/>
                </a:path>
                <a:path w="170179" h="563245">
                  <a:moveTo>
                    <a:pt x="170014" y="473214"/>
                  </a:moveTo>
                  <a:lnTo>
                    <a:pt x="166966" y="474027"/>
                  </a:lnTo>
                  <a:lnTo>
                    <a:pt x="163283" y="474713"/>
                  </a:lnTo>
                  <a:lnTo>
                    <a:pt x="155790" y="476402"/>
                  </a:lnTo>
                  <a:lnTo>
                    <a:pt x="153758" y="476669"/>
                  </a:lnTo>
                  <a:lnTo>
                    <a:pt x="158076" y="474827"/>
                  </a:lnTo>
                  <a:lnTo>
                    <a:pt x="154774" y="475970"/>
                  </a:lnTo>
                  <a:lnTo>
                    <a:pt x="153885" y="475970"/>
                  </a:lnTo>
                  <a:lnTo>
                    <a:pt x="153936" y="475742"/>
                  </a:lnTo>
                  <a:lnTo>
                    <a:pt x="153365" y="476199"/>
                  </a:lnTo>
                  <a:lnTo>
                    <a:pt x="153657" y="476313"/>
                  </a:lnTo>
                  <a:lnTo>
                    <a:pt x="150964" y="477469"/>
                  </a:lnTo>
                  <a:lnTo>
                    <a:pt x="150710" y="476783"/>
                  </a:lnTo>
                  <a:lnTo>
                    <a:pt x="149821" y="476999"/>
                  </a:lnTo>
                  <a:lnTo>
                    <a:pt x="149821" y="477126"/>
                  </a:lnTo>
                  <a:lnTo>
                    <a:pt x="149694" y="477240"/>
                  </a:lnTo>
                  <a:lnTo>
                    <a:pt x="149821" y="477469"/>
                  </a:lnTo>
                  <a:lnTo>
                    <a:pt x="149821" y="477697"/>
                  </a:lnTo>
                  <a:lnTo>
                    <a:pt x="149656" y="477786"/>
                  </a:lnTo>
                  <a:lnTo>
                    <a:pt x="149453" y="477697"/>
                  </a:lnTo>
                  <a:lnTo>
                    <a:pt x="149313" y="477977"/>
                  </a:lnTo>
                  <a:lnTo>
                    <a:pt x="149186" y="478040"/>
                  </a:lnTo>
                  <a:lnTo>
                    <a:pt x="149313" y="477926"/>
                  </a:lnTo>
                  <a:lnTo>
                    <a:pt x="148424" y="478612"/>
                  </a:lnTo>
                  <a:lnTo>
                    <a:pt x="146519" y="479425"/>
                  </a:lnTo>
                  <a:lnTo>
                    <a:pt x="145757" y="479882"/>
                  </a:lnTo>
                  <a:lnTo>
                    <a:pt x="145376" y="479310"/>
                  </a:lnTo>
                  <a:lnTo>
                    <a:pt x="144868" y="480339"/>
                  </a:lnTo>
                  <a:lnTo>
                    <a:pt x="141566" y="481596"/>
                  </a:lnTo>
                  <a:lnTo>
                    <a:pt x="134708" y="484124"/>
                  </a:lnTo>
                  <a:lnTo>
                    <a:pt x="131152" y="485279"/>
                  </a:lnTo>
                  <a:lnTo>
                    <a:pt x="130009" y="486079"/>
                  </a:lnTo>
                  <a:lnTo>
                    <a:pt x="127088" y="486879"/>
                  </a:lnTo>
                  <a:lnTo>
                    <a:pt x="124802" y="489635"/>
                  </a:lnTo>
                  <a:lnTo>
                    <a:pt x="121754" y="491248"/>
                  </a:lnTo>
                  <a:lnTo>
                    <a:pt x="117055" y="494233"/>
                  </a:lnTo>
                  <a:lnTo>
                    <a:pt x="117309" y="493903"/>
                  </a:lnTo>
                  <a:lnTo>
                    <a:pt x="118833" y="491934"/>
                  </a:lnTo>
                  <a:lnTo>
                    <a:pt x="117309" y="492594"/>
                  </a:lnTo>
                  <a:lnTo>
                    <a:pt x="117309" y="493318"/>
                  </a:lnTo>
                  <a:lnTo>
                    <a:pt x="116166" y="494233"/>
                  </a:lnTo>
                  <a:lnTo>
                    <a:pt x="114134" y="495033"/>
                  </a:lnTo>
                  <a:lnTo>
                    <a:pt x="113118" y="495490"/>
                  </a:lnTo>
                  <a:lnTo>
                    <a:pt x="112229" y="495846"/>
                  </a:lnTo>
                  <a:lnTo>
                    <a:pt x="113118" y="495147"/>
                  </a:lnTo>
                  <a:lnTo>
                    <a:pt x="113906" y="494525"/>
                  </a:lnTo>
                  <a:lnTo>
                    <a:pt x="114134" y="494449"/>
                  </a:lnTo>
                  <a:lnTo>
                    <a:pt x="117309" y="493318"/>
                  </a:lnTo>
                  <a:lnTo>
                    <a:pt x="117309" y="492594"/>
                  </a:lnTo>
                  <a:lnTo>
                    <a:pt x="116166" y="493090"/>
                  </a:lnTo>
                  <a:lnTo>
                    <a:pt x="114134" y="494233"/>
                  </a:lnTo>
                  <a:lnTo>
                    <a:pt x="113652" y="494512"/>
                  </a:lnTo>
                  <a:lnTo>
                    <a:pt x="113118" y="494677"/>
                  </a:lnTo>
                  <a:lnTo>
                    <a:pt x="112598" y="494766"/>
                  </a:lnTo>
                  <a:lnTo>
                    <a:pt x="112826" y="494576"/>
                  </a:lnTo>
                  <a:lnTo>
                    <a:pt x="113398" y="494118"/>
                  </a:lnTo>
                  <a:lnTo>
                    <a:pt x="113741" y="493776"/>
                  </a:lnTo>
                  <a:lnTo>
                    <a:pt x="111683" y="495033"/>
                  </a:lnTo>
                  <a:lnTo>
                    <a:pt x="111848" y="495147"/>
                  </a:lnTo>
                  <a:lnTo>
                    <a:pt x="110832" y="495846"/>
                  </a:lnTo>
                  <a:lnTo>
                    <a:pt x="108800" y="496989"/>
                  </a:lnTo>
                  <a:lnTo>
                    <a:pt x="107022" y="498017"/>
                  </a:lnTo>
                  <a:lnTo>
                    <a:pt x="105371" y="499173"/>
                  </a:lnTo>
                  <a:lnTo>
                    <a:pt x="103974" y="500202"/>
                  </a:lnTo>
                  <a:lnTo>
                    <a:pt x="103974" y="501116"/>
                  </a:lnTo>
                  <a:lnTo>
                    <a:pt x="99529" y="503643"/>
                  </a:lnTo>
                  <a:lnTo>
                    <a:pt x="99783" y="503758"/>
                  </a:lnTo>
                  <a:lnTo>
                    <a:pt x="97878" y="504571"/>
                  </a:lnTo>
                  <a:lnTo>
                    <a:pt x="98386" y="504520"/>
                  </a:lnTo>
                  <a:lnTo>
                    <a:pt x="99275" y="504393"/>
                  </a:lnTo>
                  <a:lnTo>
                    <a:pt x="99783" y="504164"/>
                  </a:lnTo>
                  <a:lnTo>
                    <a:pt x="99910" y="504113"/>
                  </a:lnTo>
                  <a:lnTo>
                    <a:pt x="99656" y="504456"/>
                  </a:lnTo>
                  <a:lnTo>
                    <a:pt x="98513" y="505371"/>
                  </a:lnTo>
                  <a:lnTo>
                    <a:pt x="98132" y="505485"/>
                  </a:lnTo>
                  <a:lnTo>
                    <a:pt x="97878" y="505828"/>
                  </a:lnTo>
                  <a:lnTo>
                    <a:pt x="97624" y="505942"/>
                  </a:lnTo>
                  <a:lnTo>
                    <a:pt x="97497" y="506056"/>
                  </a:lnTo>
                  <a:lnTo>
                    <a:pt x="97243" y="506171"/>
                  </a:lnTo>
                  <a:lnTo>
                    <a:pt x="97116" y="506285"/>
                  </a:lnTo>
                  <a:lnTo>
                    <a:pt x="96354" y="506628"/>
                  </a:lnTo>
                  <a:lnTo>
                    <a:pt x="95465" y="507136"/>
                  </a:lnTo>
                  <a:lnTo>
                    <a:pt x="94830" y="507326"/>
                  </a:lnTo>
                  <a:lnTo>
                    <a:pt x="93687" y="507796"/>
                  </a:lnTo>
                  <a:lnTo>
                    <a:pt x="93306" y="507911"/>
                  </a:lnTo>
                  <a:lnTo>
                    <a:pt x="92671" y="508012"/>
                  </a:lnTo>
                  <a:lnTo>
                    <a:pt x="92163" y="509739"/>
                  </a:lnTo>
                  <a:lnTo>
                    <a:pt x="92163" y="510654"/>
                  </a:lnTo>
                  <a:lnTo>
                    <a:pt x="91909" y="511454"/>
                  </a:lnTo>
                  <a:lnTo>
                    <a:pt x="91782" y="512267"/>
                  </a:lnTo>
                  <a:lnTo>
                    <a:pt x="91528" y="512953"/>
                  </a:lnTo>
                  <a:lnTo>
                    <a:pt x="90893" y="513981"/>
                  </a:lnTo>
                  <a:lnTo>
                    <a:pt x="90512" y="513816"/>
                  </a:lnTo>
                  <a:lnTo>
                    <a:pt x="90258" y="513943"/>
                  </a:lnTo>
                  <a:lnTo>
                    <a:pt x="89115" y="515594"/>
                  </a:lnTo>
                  <a:lnTo>
                    <a:pt x="88607" y="515594"/>
                  </a:lnTo>
                  <a:lnTo>
                    <a:pt x="89242" y="514667"/>
                  </a:lnTo>
                  <a:lnTo>
                    <a:pt x="89242" y="514438"/>
                  </a:lnTo>
                  <a:lnTo>
                    <a:pt x="88099" y="515823"/>
                  </a:lnTo>
                  <a:lnTo>
                    <a:pt x="87083" y="516851"/>
                  </a:lnTo>
                  <a:lnTo>
                    <a:pt x="86194" y="517652"/>
                  </a:lnTo>
                  <a:lnTo>
                    <a:pt x="85559" y="518350"/>
                  </a:lnTo>
                  <a:lnTo>
                    <a:pt x="86067" y="517080"/>
                  </a:lnTo>
                  <a:lnTo>
                    <a:pt x="86067" y="516509"/>
                  </a:lnTo>
                  <a:lnTo>
                    <a:pt x="86194" y="515251"/>
                  </a:lnTo>
                  <a:lnTo>
                    <a:pt x="86194" y="514553"/>
                  </a:lnTo>
                  <a:lnTo>
                    <a:pt x="85305" y="516737"/>
                  </a:lnTo>
                  <a:lnTo>
                    <a:pt x="83527" y="521792"/>
                  </a:lnTo>
                  <a:lnTo>
                    <a:pt x="82638" y="524548"/>
                  </a:lnTo>
                  <a:lnTo>
                    <a:pt x="82765" y="523824"/>
                  </a:lnTo>
                  <a:lnTo>
                    <a:pt x="82892" y="523087"/>
                  </a:lnTo>
                  <a:lnTo>
                    <a:pt x="83019" y="522363"/>
                  </a:lnTo>
                  <a:lnTo>
                    <a:pt x="83781" y="519379"/>
                  </a:lnTo>
                  <a:lnTo>
                    <a:pt x="84416" y="516369"/>
                  </a:lnTo>
                  <a:lnTo>
                    <a:pt x="84797" y="514553"/>
                  </a:lnTo>
                  <a:lnTo>
                    <a:pt x="85051" y="513067"/>
                  </a:lnTo>
                  <a:lnTo>
                    <a:pt x="84416" y="513638"/>
                  </a:lnTo>
                  <a:lnTo>
                    <a:pt x="84797" y="512838"/>
                  </a:lnTo>
                  <a:lnTo>
                    <a:pt x="85051" y="512025"/>
                  </a:lnTo>
                  <a:lnTo>
                    <a:pt x="85305" y="511340"/>
                  </a:lnTo>
                  <a:lnTo>
                    <a:pt x="85559" y="510540"/>
                  </a:lnTo>
                  <a:lnTo>
                    <a:pt x="86194" y="508698"/>
                  </a:lnTo>
                  <a:lnTo>
                    <a:pt x="86321" y="507784"/>
                  </a:lnTo>
                  <a:lnTo>
                    <a:pt x="86448" y="507212"/>
                  </a:lnTo>
                  <a:lnTo>
                    <a:pt x="86448" y="506628"/>
                  </a:lnTo>
                  <a:lnTo>
                    <a:pt x="86194" y="506399"/>
                  </a:lnTo>
                  <a:lnTo>
                    <a:pt x="85559" y="506501"/>
                  </a:lnTo>
                  <a:lnTo>
                    <a:pt x="85305" y="506628"/>
                  </a:lnTo>
                  <a:lnTo>
                    <a:pt x="85686" y="505371"/>
                  </a:lnTo>
                  <a:lnTo>
                    <a:pt x="86448" y="503567"/>
                  </a:lnTo>
                  <a:lnTo>
                    <a:pt x="86702" y="502958"/>
                  </a:lnTo>
                  <a:lnTo>
                    <a:pt x="87083" y="502386"/>
                  </a:lnTo>
                  <a:lnTo>
                    <a:pt x="86956" y="504571"/>
                  </a:lnTo>
                  <a:lnTo>
                    <a:pt x="87083" y="504151"/>
                  </a:lnTo>
                  <a:lnTo>
                    <a:pt x="87210" y="503745"/>
                  </a:lnTo>
                  <a:lnTo>
                    <a:pt x="87718" y="502107"/>
                  </a:lnTo>
                  <a:lnTo>
                    <a:pt x="87845" y="501700"/>
                  </a:lnTo>
                  <a:lnTo>
                    <a:pt x="87972" y="501472"/>
                  </a:lnTo>
                  <a:lnTo>
                    <a:pt x="88226" y="501002"/>
                  </a:lnTo>
                  <a:lnTo>
                    <a:pt x="88480" y="500316"/>
                  </a:lnTo>
                  <a:lnTo>
                    <a:pt x="88798" y="499745"/>
                  </a:lnTo>
                  <a:lnTo>
                    <a:pt x="88607" y="499630"/>
                  </a:lnTo>
                  <a:lnTo>
                    <a:pt x="88595" y="499173"/>
                  </a:lnTo>
                  <a:lnTo>
                    <a:pt x="88709" y="498944"/>
                  </a:lnTo>
                  <a:lnTo>
                    <a:pt x="88823" y="498017"/>
                  </a:lnTo>
                  <a:lnTo>
                    <a:pt x="88823" y="496989"/>
                  </a:lnTo>
                  <a:lnTo>
                    <a:pt x="88938" y="495719"/>
                  </a:lnTo>
                  <a:lnTo>
                    <a:pt x="88252" y="495490"/>
                  </a:lnTo>
                  <a:lnTo>
                    <a:pt x="88252" y="499287"/>
                  </a:lnTo>
                  <a:lnTo>
                    <a:pt x="88226" y="499059"/>
                  </a:lnTo>
                  <a:lnTo>
                    <a:pt x="88099" y="499059"/>
                  </a:lnTo>
                  <a:lnTo>
                    <a:pt x="88099" y="498716"/>
                  </a:lnTo>
                  <a:lnTo>
                    <a:pt x="87972" y="497903"/>
                  </a:lnTo>
                  <a:lnTo>
                    <a:pt x="87972" y="496874"/>
                  </a:lnTo>
                  <a:lnTo>
                    <a:pt x="88480" y="492163"/>
                  </a:lnTo>
                  <a:lnTo>
                    <a:pt x="87718" y="489407"/>
                  </a:lnTo>
                  <a:lnTo>
                    <a:pt x="88353" y="487286"/>
                  </a:lnTo>
                  <a:lnTo>
                    <a:pt x="89369" y="483895"/>
                  </a:lnTo>
                  <a:lnTo>
                    <a:pt x="88353" y="482409"/>
                  </a:lnTo>
                  <a:lnTo>
                    <a:pt x="89242" y="478269"/>
                  </a:lnTo>
                  <a:lnTo>
                    <a:pt x="90131" y="478269"/>
                  </a:lnTo>
                  <a:lnTo>
                    <a:pt x="89750" y="482295"/>
                  </a:lnTo>
                  <a:lnTo>
                    <a:pt x="89750" y="489978"/>
                  </a:lnTo>
                  <a:lnTo>
                    <a:pt x="89496" y="495261"/>
                  </a:lnTo>
                  <a:lnTo>
                    <a:pt x="89877" y="495376"/>
                  </a:lnTo>
                  <a:lnTo>
                    <a:pt x="90131" y="492277"/>
                  </a:lnTo>
                  <a:lnTo>
                    <a:pt x="89877" y="488721"/>
                  </a:lnTo>
                  <a:lnTo>
                    <a:pt x="90131" y="486651"/>
                  </a:lnTo>
                  <a:lnTo>
                    <a:pt x="90385" y="485622"/>
                  </a:lnTo>
                  <a:lnTo>
                    <a:pt x="91147" y="484009"/>
                  </a:lnTo>
                  <a:lnTo>
                    <a:pt x="91363" y="483565"/>
                  </a:lnTo>
                  <a:lnTo>
                    <a:pt x="91147" y="483095"/>
                  </a:lnTo>
                  <a:lnTo>
                    <a:pt x="91655" y="472643"/>
                  </a:lnTo>
                  <a:lnTo>
                    <a:pt x="92417" y="467715"/>
                  </a:lnTo>
                  <a:lnTo>
                    <a:pt x="93306" y="461962"/>
                  </a:lnTo>
                  <a:lnTo>
                    <a:pt x="92798" y="462889"/>
                  </a:lnTo>
                  <a:lnTo>
                    <a:pt x="92671" y="460705"/>
                  </a:lnTo>
                  <a:lnTo>
                    <a:pt x="92417" y="458520"/>
                  </a:lnTo>
                  <a:lnTo>
                    <a:pt x="92621" y="458419"/>
                  </a:lnTo>
                  <a:lnTo>
                    <a:pt x="93078" y="458292"/>
                  </a:lnTo>
                  <a:lnTo>
                    <a:pt x="92646" y="458406"/>
                  </a:lnTo>
                  <a:lnTo>
                    <a:pt x="93306" y="458063"/>
                  </a:lnTo>
                  <a:lnTo>
                    <a:pt x="93687" y="451624"/>
                  </a:lnTo>
                  <a:lnTo>
                    <a:pt x="94068" y="449084"/>
                  </a:lnTo>
                  <a:lnTo>
                    <a:pt x="94576" y="445706"/>
                  </a:lnTo>
                  <a:lnTo>
                    <a:pt x="94703" y="444855"/>
                  </a:lnTo>
                  <a:lnTo>
                    <a:pt x="95084" y="443725"/>
                  </a:lnTo>
                  <a:lnTo>
                    <a:pt x="96100" y="440715"/>
                  </a:lnTo>
                  <a:lnTo>
                    <a:pt x="95084" y="439686"/>
                  </a:lnTo>
                  <a:lnTo>
                    <a:pt x="95211" y="438315"/>
                  </a:lnTo>
                  <a:lnTo>
                    <a:pt x="96989" y="436359"/>
                  </a:lnTo>
                  <a:lnTo>
                    <a:pt x="95465" y="435559"/>
                  </a:lnTo>
                  <a:lnTo>
                    <a:pt x="95084" y="432562"/>
                  </a:lnTo>
                  <a:lnTo>
                    <a:pt x="95338" y="430733"/>
                  </a:lnTo>
                  <a:lnTo>
                    <a:pt x="94703" y="429463"/>
                  </a:lnTo>
                  <a:lnTo>
                    <a:pt x="95465" y="427405"/>
                  </a:lnTo>
                  <a:lnTo>
                    <a:pt x="95592" y="427177"/>
                  </a:lnTo>
                  <a:lnTo>
                    <a:pt x="95592" y="427050"/>
                  </a:lnTo>
                  <a:lnTo>
                    <a:pt x="95465" y="427050"/>
                  </a:lnTo>
                  <a:lnTo>
                    <a:pt x="96100" y="422808"/>
                  </a:lnTo>
                  <a:lnTo>
                    <a:pt x="94576" y="427050"/>
                  </a:lnTo>
                  <a:lnTo>
                    <a:pt x="95338" y="422236"/>
                  </a:lnTo>
                  <a:lnTo>
                    <a:pt x="96100" y="420738"/>
                  </a:lnTo>
                  <a:lnTo>
                    <a:pt x="94068" y="420395"/>
                  </a:lnTo>
                  <a:lnTo>
                    <a:pt x="94449" y="418096"/>
                  </a:lnTo>
                  <a:lnTo>
                    <a:pt x="94830" y="417525"/>
                  </a:lnTo>
                  <a:lnTo>
                    <a:pt x="95592" y="416382"/>
                  </a:lnTo>
                  <a:lnTo>
                    <a:pt x="95973" y="415798"/>
                  </a:lnTo>
                  <a:lnTo>
                    <a:pt x="97116" y="411556"/>
                  </a:lnTo>
                  <a:lnTo>
                    <a:pt x="95592" y="410756"/>
                  </a:lnTo>
                  <a:lnTo>
                    <a:pt x="95846" y="404545"/>
                  </a:lnTo>
                  <a:lnTo>
                    <a:pt x="96608" y="401561"/>
                  </a:lnTo>
                  <a:lnTo>
                    <a:pt x="97624" y="400558"/>
                  </a:lnTo>
                  <a:lnTo>
                    <a:pt x="97751" y="400431"/>
                  </a:lnTo>
                  <a:lnTo>
                    <a:pt x="97942" y="400253"/>
                  </a:lnTo>
                  <a:lnTo>
                    <a:pt x="98132" y="400989"/>
                  </a:lnTo>
                  <a:lnTo>
                    <a:pt x="98031" y="400227"/>
                  </a:lnTo>
                  <a:lnTo>
                    <a:pt x="99021" y="402247"/>
                  </a:lnTo>
                  <a:lnTo>
                    <a:pt x="98005" y="400075"/>
                  </a:lnTo>
                  <a:lnTo>
                    <a:pt x="97751" y="399491"/>
                  </a:lnTo>
                  <a:lnTo>
                    <a:pt x="98005" y="400037"/>
                  </a:lnTo>
                  <a:lnTo>
                    <a:pt x="97624" y="397319"/>
                  </a:lnTo>
                  <a:lnTo>
                    <a:pt x="98132" y="396735"/>
                  </a:lnTo>
                  <a:lnTo>
                    <a:pt x="98259" y="397205"/>
                  </a:lnTo>
                  <a:lnTo>
                    <a:pt x="98767" y="398005"/>
                  </a:lnTo>
                  <a:lnTo>
                    <a:pt x="99529" y="394792"/>
                  </a:lnTo>
                  <a:lnTo>
                    <a:pt x="98259" y="396049"/>
                  </a:lnTo>
                  <a:lnTo>
                    <a:pt x="98450" y="394195"/>
                  </a:lnTo>
                  <a:lnTo>
                    <a:pt x="98704" y="394449"/>
                  </a:lnTo>
                  <a:lnTo>
                    <a:pt x="98450" y="394157"/>
                  </a:lnTo>
                  <a:lnTo>
                    <a:pt x="98513" y="393636"/>
                  </a:lnTo>
                  <a:lnTo>
                    <a:pt x="97497" y="392836"/>
                  </a:lnTo>
                  <a:lnTo>
                    <a:pt x="95719" y="392036"/>
                  </a:lnTo>
                  <a:lnTo>
                    <a:pt x="95719" y="391223"/>
                  </a:lnTo>
                  <a:lnTo>
                    <a:pt x="95465" y="392150"/>
                  </a:lnTo>
                  <a:lnTo>
                    <a:pt x="94957" y="389623"/>
                  </a:lnTo>
                  <a:lnTo>
                    <a:pt x="94830" y="386753"/>
                  </a:lnTo>
                  <a:lnTo>
                    <a:pt x="95592" y="383768"/>
                  </a:lnTo>
                  <a:lnTo>
                    <a:pt x="96100" y="383882"/>
                  </a:lnTo>
                  <a:lnTo>
                    <a:pt x="95592" y="381127"/>
                  </a:lnTo>
                  <a:lnTo>
                    <a:pt x="95846" y="381076"/>
                  </a:lnTo>
                  <a:lnTo>
                    <a:pt x="96227" y="381012"/>
                  </a:lnTo>
                  <a:lnTo>
                    <a:pt x="96227" y="376529"/>
                  </a:lnTo>
                  <a:lnTo>
                    <a:pt x="95973" y="377101"/>
                  </a:lnTo>
                  <a:lnTo>
                    <a:pt x="95973" y="376072"/>
                  </a:lnTo>
                  <a:lnTo>
                    <a:pt x="95846" y="372516"/>
                  </a:lnTo>
                  <a:lnTo>
                    <a:pt x="96354" y="370560"/>
                  </a:lnTo>
                  <a:lnTo>
                    <a:pt x="96608" y="370636"/>
                  </a:lnTo>
                  <a:lnTo>
                    <a:pt x="96735" y="370674"/>
                  </a:lnTo>
                  <a:lnTo>
                    <a:pt x="96862" y="370166"/>
                  </a:lnTo>
                  <a:lnTo>
                    <a:pt x="98132" y="365163"/>
                  </a:lnTo>
                  <a:lnTo>
                    <a:pt x="96862" y="360451"/>
                  </a:lnTo>
                  <a:lnTo>
                    <a:pt x="96989" y="353796"/>
                  </a:lnTo>
                  <a:lnTo>
                    <a:pt x="97751" y="354711"/>
                  </a:lnTo>
                  <a:lnTo>
                    <a:pt x="98640" y="352526"/>
                  </a:lnTo>
                  <a:lnTo>
                    <a:pt x="96608" y="354025"/>
                  </a:lnTo>
                  <a:lnTo>
                    <a:pt x="96862" y="352259"/>
                  </a:lnTo>
                  <a:lnTo>
                    <a:pt x="96989" y="351383"/>
                  </a:lnTo>
                  <a:lnTo>
                    <a:pt x="98132" y="351269"/>
                  </a:lnTo>
                  <a:lnTo>
                    <a:pt x="96989" y="348856"/>
                  </a:lnTo>
                  <a:lnTo>
                    <a:pt x="97751" y="348538"/>
                  </a:lnTo>
                  <a:lnTo>
                    <a:pt x="98386" y="348284"/>
                  </a:lnTo>
                  <a:lnTo>
                    <a:pt x="99021" y="346671"/>
                  </a:lnTo>
                  <a:lnTo>
                    <a:pt x="97751" y="347357"/>
                  </a:lnTo>
                  <a:lnTo>
                    <a:pt x="98132" y="344373"/>
                  </a:lnTo>
                  <a:lnTo>
                    <a:pt x="98640" y="341045"/>
                  </a:lnTo>
                  <a:lnTo>
                    <a:pt x="99402" y="341960"/>
                  </a:lnTo>
                  <a:lnTo>
                    <a:pt x="99529" y="342125"/>
                  </a:lnTo>
                  <a:lnTo>
                    <a:pt x="99783" y="342430"/>
                  </a:lnTo>
                  <a:lnTo>
                    <a:pt x="100545" y="342887"/>
                  </a:lnTo>
                  <a:lnTo>
                    <a:pt x="99529" y="340588"/>
                  </a:lnTo>
                  <a:lnTo>
                    <a:pt x="100672" y="340131"/>
                  </a:lnTo>
                  <a:lnTo>
                    <a:pt x="99402" y="338404"/>
                  </a:lnTo>
                  <a:lnTo>
                    <a:pt x="100418" y="338480"/>
                  </a:lnTo>
                  <a:lnTo>
                    <a:pt x="100926" y="338518"/>
                  </a:lnTo>
                  <a:lnTo>
                    <a:pt x="100418" y="335534"/>
                  </a:lnTo>
                  <a:lnTo>
                    <a:pt x="100545" y="335457"/>
                  </a:lnTo>
                  <a:lnTo>
                    <a:pt x="100799" y="335305"/>
                  </a:lnTo>
                  <a:lnTo>
                    <a:pt x="101053" y="336105"/>
                  </a:lnTo>
                  <a:lnTo>
                    <a:pt x="101307" y="335076"/>
                  </a:lnTo>
                  <a:lnTo>
                    <a:pt x="99910" y="330136"/>
                  </a:lnTo>
                  <a:lnTo>
                    <a:pt x="100545" y="333121"/>
                  </a:lnTo>
                  <a:lnTo>
                    <a:pt x="98894" y="332663"/>
                  </a:lnTo>
                  <a:lnTo>
                    <a:pt x="97751" y="329565"/>
                  </a:lnTo>
                  <a:lnTo>
                    <a:pt x="98386" y="329133"/>
                  </a:lnTo>
                  <a:lnTo>
                    <a:pt x="98894" y="328790"/>
                  </a:lnTo>
                  <a:lnTo>
                    <a:pt x="99275" y="328536"/>
                  </a:lnTo>
                  <a:lnTo>
                    <a:pt x="98894" y="326351"/>
                  </a:lnTo>
                  <a:lnTo>
                    <a:pt x="99148" y="327101"/>
                  </a:lnTo>
                  <a:lnTo>
                    <a:pt x="99402" y="327837"/>
                  </a:lnTo>
                  <a:lnTo>
                    <a:pt x="99148" y="324281"/>
                  </a:lnTo>
                  <a:lnTo>
                    <a:pt x="99275" y="324256"/>
                  </a:lnTo>
                  <a:lnTo>
                    <a:pt x="99783" y="324167"/>
                  </a:lnTo>
                  <a:lnTo>
                    <a:pt x="100291" y="322097"/>
                  </a:lnTo>
                  <a:lnTo>
                    <a:pt x="99910" y="322668"/>
                  </a:lnTo>
                  <a:lnTo>
                    <a:pt x="99402" y="323596"/>
                  </a:lnTo>
                  <a:lnTo>
                    <a:pt x="99275" y="322211"/>
                  </a:lnTo>
                  <a:lnTo>
                    <a:pt x="99275" y="321183"/>
                  </a:lnTo>
                  <a:lnTo>
                    <a:pt x="99783" y="321640"/>
                  </a:lnTo>
                  <a:lnTo>
                    <a:pt x="100037" y="320725"/>
                  </a:lnTo>
                  <a:lnTo>
                    <a:pt x="98894" y="320497"/>
                  </a:lnTo>
                  <a:lnTo>
                    <a:pt x="98386" y="317855"/>
                  </a:lnTo>
                  <a:lnTo>
                    <a:pt x="98894" y="316014"/>
                  </a:lnTo>
                  <a:lnTo>
                    <a:pt x="99021" y="315556"/>
                  </a:lnTo>
                  <a:lnTo>
                    <a:pt x="99377" y="315658"/>
                  </a:lnTo>
                  <a:lnTo>
                    <a:pt x="99275" y="315214"/>
                  </a:lnTo>
                  <a:lnTo>
                    <a:pt x="98894" y="314871"/>
                  </a:lnTo>
                  <a:lnTo>
                    <a:pt x="99275" y="313829"/>
                  </a:lnTo>
                  <a:lnTo>
                    <a:pt x="99402" y="313905"/>
                  </a:lnTo>
                  <a:lnTo>
                    <a:pt x="100545" y="314528"/>
                  </a:lnTo>
                  <a:lnTo>
                    <a:pt x="99402" y="312572"/>
                  </a:lnTo>
                  <a:lnTo>
                    <a:pt x="99656" y="311302"/>
                  </a:lnTo>
                  <a:lnTo>
                    <a:pt x="98894" y="309359"/>
                  </a:lnTo>
                  <a:lnTo>
                    <a:pt x="99656" y="309473"/>
                  </a:lnTo>
                  <a:lnTo>
                    <a:pt x="99910" y="310273"/>
                  </a:lnTo>
                  <a:lnTo>
                    <a:pt x="100164" y="306324"/>
                  </a:lnTo>
                  <a:lnTo>
                    <a:pt x="100418" y="302374"/>
                  </a:lnTo>
                  <a:lnTo>
                    <a:pt x="100545" y="300393"/>
                  </a:lnTo>
                  <a:lnTo>
                    <a:pt x="101688" y="300278"/>
                  </a:lnTo>
                  <a:lnTo>
                    <a:pt x="100418" y="299250"/>
                  </a:lnTo>
                  <a:lnTo>
                    <a:pt x="100545" y="298958"/>
                  </a:lnTo>
                  <a:lnTo>
                    <a:pt x="102323" y="294881"/>
                  </a:lnTo>
                  <a:lnTo>
                    <a:pt x="100545" y="295109"/>
                  </a:lnTo>
                  <a:lnTo>
                    <a:pt x="101688" y="293281"/>
                  </a:lnTo>
                  <a:lnTo>
                    <a:pt x="100164" y="287769"/>
                  </a:lnTo>
                  <a:lnTo>
                    <a:pt x="100672" y="288074"/>
                  </a:lnTo>
                  <a:lnTo>
                    <a:pt x="102069" y="288912"/>
                  </a:lnTo>
                  <a:lnTo>
                    <a:pt x="102450" y="282371"/>
                  </a:lnTo>
                  <a:lnTo>
                    <a:pt x="100672" y="278815"/>
                  </a:lnTo>
                  <a:lnTo>
                    <a:pt x="101307" y="274408"/>
                  </a:lnTo>
                  <a:lnTo>
                    <a:pt x="101561" y="272643"/>
                  </a:lnTo>
                  <a:lnTo>
                    <a:pt x="101815" y="270891"/>
                  </a:lnTo>
                  <a:lnTo>
                    <a:pt x="101942" y="270687"/>
                  </a:lnTo>
                  <a:lnTo>
                    <a:pt x="102450" y="269900"/>
                  </a:lnTo>
                  <a:lnTo>
                    <a:pt x="103212" y="268719"/>
                  </a:lnTo>
                  <a:lnTo>
                    <a:pt x="103593" y="268135"/>
                  </a:lnTo>
                  <a:lnTo>
                    <a:pt x="103212" y="260324"/>
                  </a:lnTo>
                  <a:lnTo>
                    <a:pt x="103593" y="255270"/>
                  </a:lnTo>
                  <a:lnTo>
                    <a:pt x="102450" y="228625"/>
                  </a:lnTo>
                  <a:lnTo>
                    <a:pt x="104863" y="222542"/>
                  </a:lnTo>
                  <a:lnTo>
                    <a:pt x="101942" y="213360"/>
                  </a:lnTo>
                  <a:lnTo>
                    <a:pt x="102323" y="211721"/>
                  </a:lnTo>
                  <a:lnTo>
                    <a:pt x="102577" y="210629"/>
                  </a:lnTo>
                  <a:lnTo>
                    <a:pt x="102704" y="210083"/>
                  </a:lnTo>
                  <a:lnTo>
                    <a:pt x="103466" y="206806"/>
                  </a:lnTo>
                  <a:lnTo>
                    <a:pt x="102704" y="204978"/>
                  </a:lnTo>
                  <a:lnTo>
                    <a:pt x="104101" y="200609"/>
                  </a:lnTo>
                  <a:lnTo>
                    <a:pt x="102577" y="193954"/>
                  </a:lnTo>
                  <a:lnTo>
                    <a:pt x="102831" y="192913"/>
                  </a:lnTo>
                  <a:lnTo>
                    <a:pt x="104101" y="187744"/>
                  </a:lnTo>
                  <a:lnTo>
                    <a:pt x="103720" y="186258"/>
                  </a:lnTo>
                  <a:lnTo>
                    <a:pt x="103593" y="185458"/>
                  </a:lnTo>
                  <a:lnTo>
                    <a:pt x="103593" y="185331"/>
                  </a:lnTo>
                  <a:lnTo>
                    <a:pt x="103339" y="185801"/>
                  </a:lnTo>
                  <a:lnTo>
                    <a:pt x="102831" y="185915"/>
                  </a:lnTo>
                  <a:lnTo>
                    <a:pt x="103212" y="184188"/>
                  </a:lnTo>
                  <a:lnTo>
                    <a:pt x="102831" y="180632"/>
                  </a:lnTo>
                  <a:lnTo>
                    <a:pt x="102958" y="180657"/>
                  </a:lnTo>
                  <a:lnTo>
                    <a:pt x="103339" y="180733"/>
                  </a:lnTo>
                  <a:lnTo>
                    <a:pt x="103593" y="180784"/>
                  </a:lnTo>
                  <a:lnTo>
                    <a:pt x="103974" y="180860"/>
                  </a:lnTo>
                  <a:lnTo>
                    <a:pt x="104101" y="181317"/>
                  </a:lnTo>
                  <a:lnTo>
                    <a:pt x="105244" y="181546"/>
                  </a:lnTo>
                  <a:lnTo>
                    <a:pt x="103593" y="176034"/>
                  </a:lnTo>
                  <a:lnTo>
                    <a:pt x="104609" y="174078"/>
                  </a:lnTo>
                  <a:lnTo>
                    <a:pt x="103339" y="175120"/>
                  </a:lnTo>
                  <a:lnTo>
                    <a:pt x="103593" y="171792"/>
                  </a:lnTo>
                  <a:lnTo>
                    <a:pt x="103847" y="172707"/>
                  </a:lnTo>
                  <a:lnTo>
                    <a:pt x="102958" y="163118"/>
                  </a:lnTo>
                  <a:lnTo>
                    <a:pt x="103720" y="147269"/>
                  </a:lnTo>
                  <a:lnTo>
                    <a:pt x="102958" y="138137"/>
                  </a:lnTo>
                  <a:lnTo>
                    <a:pt x="104228" y="139979"/>
                  </a:lnTo>
                  <a:lnTo>
                    <a:pt x="102323" y="135496"/>
                  </a:lnTo>
                  <a:lnTo>
                    <a:pt x="102831" y="135420"/>
                  </a:lnTo>
                  <a:lnTo>
                    <a:pt x="103847" y="135267"/>
                  </a:lnTo>
                  <a:lnTo>
                    <a:pt x="105625" y="131826"/>
                  </a:lnTo>
                  <a:lnTo>
                    <a:pt x="103466" y="128955"/>
                  </a:lnTo>
                  <a:lnTo>
                    <a:pt x="102958" y="126085"/>
                  </a:lnTo>
                  <a:lnTo>
                    <a:pt x="103073" y="124815"/>
                  </a:lnTo>
                  <a:lnTo>
                    <a:pt x="102958" y="123901"/>
                  </a:lnTo>
                  <a:lnTo>
                    <a:pt x="102958" y="123558"/>
                  </a:lnTo>
                  <a:lnTo>
                    <a:pt x="102882" y="123723"/>
                  </a:lnTo>
                  <a:lnTo>
                    <a:pt x="102958" y="120916"/>
                  </a:lnTo>
                  <a:lnTo>
                    <a:pt x="104863" y="123901"/>
                  </a:lnTo>
                  <a:lnTo>
                    <a:pt x="101561" y="117360"/>
                  </a:lnTo>
                  <a:lnTo>
                    <a:pt x="101815" y="117856"/>
                  </a:lnTo>
                  <a:lnTo>
                    <a:pt x="102958" y="120116"/>
                  </a:lnTo>
                  <a:lnTo>
                    <a:pt x="103466" y="113296"/>
                  </a:lnTo>
                  <a:lnTo>
                    <a:pt x="103720" y="109893"/>
                  </a:lnTo>
                  <a:lnTo>
                    <a:pt x="103720" y="87223"/>
                  </a:lnTo>
                  <a:lnTo>
                    <a:pt x="103974" y="75907"/>
                  </a:lnTo>
                  <a:lnTo>
                    <a:pt x="103466" y="76593"/>
                  </a:lnTo>
                  <a:lnTo>
                    <a:pt x="103593" y="72796"/>
                  </a:lnTo>
                  <a:lnTo>
                    <a:pt x="102958" y="68211"/>
                  </a:lnTo>
                  <a:lnTo>
                    <a:pt x="104609" y="62471"/>
                  </a:lnTo>
                  <a:lnTo>
                    <a:pt x="102704" y="59143"/>
                  </a:lnTo>
                  <a:lnTo>
                    <a:pt x="102577" y="57988"/>
                  </a:lnTo>
                  <a:lnTo>
                    <a:pt x="101815" y="54889"/>
                  </a:lnTo>
                  <a:lnTo>
                    <a:pt x="103136" y="52298"/>
                  </a:lnTo>
                  <a:lnTo>
                    <a:pt x="102958" y="49834"/>
                  </a:lnTo>
                  <a:lnTo>
                    <a:pt x="101307" y="46736"/>
                  </a:lnTo>
                  <a:lnTo>
                    <a:pt x="101815" y="42024"/>
                  </a:lnTo>
                  <a:lnTo>
                    <a:pt x="102450" y="41224"/>
                  </a:lnTo>
                  <a:lnTo>
                    <a:pt x="101942" y="37896"/>
                  </a:lnTo>
                  <a:lnTo>
                    <a:pt x="99910" y="29057"/>
                  </a:lnTo>
                  <a:lnTo>
                    <a:pt x="100672" y="28854"/>
                  </a:lnTo>
                  <a:lnTo>
                    <a:pt x="100799" y="28816"/>
                  </a:lnTo>
                  <a:lnTo>
                    <a:pt x="100672" y="28816"/>
                  </a:lnTo>
                  <a:lnTo>
                    <a:pt x="101003" y="28816"/>
                  </a:lnTo>
                  <a:lnTo>
                    <a:pt x="100672" y="28663"/>
                  </a:lnTo>
                  <a:lnTo>
                    <a:pt x="100799" y="27216"/>
                  </a:lnTo>
                  <a:lnTo>
                    <a:pt x="100672" y="25717"/>
                  </a:lnTo>
                  <a:lnTo>
                    <a:pt x="100291" y="23431"/>
                  </a:lnTo>
                  <a:lnTo>
                    <a:pt x="100037" y="22733"/>
                  </a:lnTo>
                  <a:lnTo>
                    <a:pt x="99910" y="21932"/>
                  </a:lnTo>
                  <a:lnTo>
                    <a:pt x="99656" y="21247"/>
                  </a:lnTo>
                  <a:lnTo>
                    <a:pt x="99275" y="19634"/>
                  </a:lnTo>
                  <a:lnTo>
                    <a:pt x="98386" y="16649"/>
                  </a:lnTo>
                  <a:lnTo>
                    <a:pt x="97243" y="13665"/>
                  </a:lnTo>
                  <a:lnTo>
                    <a:pt x="96913" y="10706"/>
                  </a:lnTo>
                  <a:lnTo>
                    <a:pt x="96977" y="10566"/>
                  </a:lnTo>
                  <a:lnTo>
                    <a:pt x="96862" y="10223"/>
                  </a:lnTo>
                  <a:lnTo>
                    <a:pt x="97116" y="10452"/>
                  </a:lnTo>
                  <a:lnTo>
                    <a:pt x="95719" y="8610"/>
                  </a:lnTo>
                  <a:lnTo>
                    <a:pt x="94703" y="7581"/>
                  </a:lnTo>
                  <a:lnTo>
                    <a:pt x="93560" y="6197"/>
                  </a:lnTo>
                  <a:lnTo>
                    <a:pt x="92290" y="4826"/>
                  </a:lnTo>
                  <a:lnTo>
                    <a:pt x="91782" y="4127"/>
                  </a:lnTo>
                  <a:lnTo>
                    <a:pt x="91020" y="3556"/>
                  </a:lnTo>
                  <a:lnTo>
                    <a:pt x="90512" y="2870"/>
                  </a:lnTo>
                  <a:lnTo>
                    <a:pt x="89369" y="1727"/>
                  </a:lnTo>
                  <a:lnTo>
                    <a:pt x="88861" y="1358"/>
                  </a:lnTo>
                  <a:lnTo>
                    <a:pt x="87464" y="457"/>
                  </a:lnTo>
                  <a:lnTo>
                    <a:pt x="86956" y="0"/>
                  </a:lnTo>
                  <a:lnTo>
                    <a:pt x="86702" y="101"/>
                  </a:lnTo>
                  <a:lnTo>
                    <a:pt x="85051" y="2870"/>
                  </a:lnTo>
                  <a:lnTo>
                    <a:pt x="83019" y="5626"/>
                  </a:lnTo>
                  <a:lnTo>
                    <a:pt x="83019" y="9880"/>
                  </a:lnTo>
                  <a:lnTo>
                    <a:pt x="82765" y="11252"/>
                  </a:lnTo>
                  <a:lnTo>
                    <a:pt x="82638" y="14008"/>
                  </a:lnTo>
                  <a:lnTo>
                    <a:pt x="82384" y="15036"/>
                  </a:lnTo>
                  <a:lnTo>
                    <a:pt x="82257" y="16078"/>
                  </a:lnTo>
                  <a:lnTo>
                    <a:pt x="82130" y="16764"/>
                  </a:lnTo>
                  <a:lnTo>
                    <a:pt x="82511" y="17907"/>
                  </a:lnTo>
                  <a:lnTo>
                    <a:pt x="83019" y="19634"/>
                  </a:lnTo>
                  <a:lnTo>
                    <a:pt x="84924" y="26758"/>
                  </a:lnTo>
                  <a:lnTo>
                    <a:pt x="85432" y="30200"/>
                  </a:lnTo>
                  <a:lnTo>
                    <a:pt x="85813" y="31927"/>
                  </a:lnTo>
                  <a:lnTo>
                    <a:pt x="86067" y="33756"/>
                  </a:lnTo>
                  <a:lnTo>
                    <a:pt x="86448" y="37084"/>
                  </a:lnTo>
                  <a:lnTo>
                    <a:pt x="86702" y="38582"/>
                  </a:lnTo>
                  <a:lnTo>
                    <a:pt x="87083" y="42722"/>
                  </a:lnTo>
                  <a:lnTo>
                    <a:pt x="87210" y="44551"/>
                  </a:lnTo>
                  <a:lnTo>
                    <a:pt x="87210" y="46050"/>
                  </a:lnTo>
                  <a:lnTo>
                    <a:pt x="86956" y="50406"/>
                  </a:lnTo>
                  <a:lnTo>
                    <a:pt x="85559" y="68440"/>
                  </a:lnTo>
                  <a:lnTo>
                    <a:pt x="85813" y="98069"/>
                  </a:lnTo>
                  <a:lnTo>
                    <a:pt x="85940" y="127685"/>
                  </a:lnTo>
                  <a:lnTo>
                    <a:pt x="87210" y="131940"/>
                  </a:lnTo>
                  <a:lnTo>
                    <a:pt x="86067" y="141173"/>
                  </a:lnTo>
                  <a:lnTo>
                    <a:pt x="86067" y="161239"/>
                  </a:lnTo>
                  <a:lnTo>
                    <a:pt x="85305" y="170980"/>
                  </a:lnTo>
                  <a:lnTo>
                    <a:pt x="86448" y="171208"/>
                  </a:lnTo>
                  <a:lnTo>
                    <a:pt x="86448" y="174777"/>
                  </a:lnTo>
                  <a:lnTo>
                    <a:pt x="85813" y="174548"/>
                  </a:lnTo>
                  <a:lnTo>
                    <a:pt x="85559" y="175348"/>
                  </a:lnTo>
                  <a:lnTo>
                    <a:pt x="85305" y="224713"/>
                  </a:lnTo>
                  <a:lnTo>
                    <a:pt x="84797" y="248704"/>
                  </a:lnTo>
                  <a:lnTo>
                    <a:pt x="83654" y="271576"/>
                  </a:lnTo>
                  <a:lnTo>
                    <a:pt x="82765" y="274447"/>
                  </a:lnTo>
                  <a:lnTo>
                    <a:pt x="82892" y="283057"/>
                  </a:lnTo>
                  <a:lnTo>
                    <a:pt x="82130" y="285242"/>
                  </a:lnTo>
                  <a:lnTo>
                    <a:pt x="82765" y="292544"/>
                  </a:lnTo>
                  <a:lnTo>
                    <a:pt x="82892" y="299935"/>
                  </a:lnTo>
                  <a:lnTo>
                    <a:pt x="82384" y="314642"/>
                  </a:lnTo>
                  <a:lnTo>
                    <a:pt x="82384" y="318770"/>
                  </a:lnTo>
                  <a:lnTo>
                    <a:pt x="82384" y="321475"/>
                  </a:lnTo>
                  <a:lnTo>
                    <a:pt x="82765" y="324053"/>
                  </a:lnTo>
                  <a:lnTo>
                    <a:pt x="81495" y="331978"/>
                  </a:lnTo>
                  <a:lnTo>
                    <a:pt x="80860" y="338289"/>
                  </a:lnTo>
                  <a:lnTo>
                    <a:pt x="80733" y="337947"/>
                  </a:lnTo>
                  <a:lnTo>
                    <a:pt x="78193" y="417664"/>
                  </a:lnTo>
                  <a:lnTo>
                    <a:pt x="76822" y="435711"/>
                  </a:lnTo>
                  <a:lnTo>
                    <a:pt x="76822" y="548474"/>
                  </a:lnTo>
                  <a:lnTo>
                    <a:pt x="76327" y="549579"/>
                  </a:lnTo>
                  <a:lnTo>
                    <a:pt x="76200" y="549351"/>
                  </a:lnTo>
                  <a:lnTo>
                    <a:pt x="76454" y="548208"/>
                  </a:lnTo>
                  <a:lnTo>
                    <a:pt x="76708" y="548436"/>
                  </a:lnTo>
                  <a:lnTo>
                    <a:pt x="76822" y="435711"/>
                  </a:lnTo>
                  <a:lnTo>
                    <a:pt x="76161" y="444398"/>
                  </a:lnTo>
                  <a:lnTo>
                    <a:pt x="75272" y="450811"/>
                  </a:lnTo>
                  <a:lnTo>
                    <a:pt x="74764" y="457441"/>
                  </a:lnTo>
                  <a:lnTo>
                    <a:pt x="74383" y="464273"/>
                  </a:lnTo>
                  <a:lnTo>
                    <a:pt x="74002" y="475970"/>
                  </a:lnTo>
                  <a:lnTo>
                    <a:pt x="73367" y="487921"/>
                  </a:lnTo>
                  <a:lnTo>
                    <a:pt x="72605" y="496303"/>
                  </a:lnTo>
                  <a:lnTo>
                    <a:pt x="72351" y="498132"/>
                  </a:lnTo>
                  <a:lnTo>
                    <a:pt x="71970" y="501472"/>
                  </a:lnTo>
                  <a:lnTo>
                    <a:pt x="71589" y="503415"/>
                  </a:lnTo>
                  <a:lnTo>
                    <a:pt x="70827" y="511225"/>
                  </a:lnTo>
                  <a:lnTo>
                    <a:pt x="69684" y="529640"/>
                  </a:lnTo>
                  <a:lnTo>
                    <a:pt x="69443" y="532866"/>
                  </a:lnTo>
                  <a:lnTo>
                    <a:pt x="69316" y="532701"/>
                  </a:lnTo>
                  <a:lnTo>
                    <a:pt x="69316" y="534568"/>
                  </a:lnTo>
                  <a:lnTo>
                    <a:pt x="69176" y="536435"/>
                  </a:lnTo>
                  <a:lnTo>
                    <a:pt x="68961" y="535914"/>
                  </a:lnTo>
                  <a:lnTo>
                    <a:pt x="68072" y="536028"/>
                  </a:lnTo>
                  <a:lnTo>
                    <a:pt x="68453" y="534543"/>
                  </a:lnTo>
                  <a:lnTo>
                    <a:pt x="67437" y="535000"/>
                  </a:lnTo>
                  <a:lnTo>
                    <a:pt x="67564" y="533958"/>
                  </a:lnTo>
                  <a:lnTo>
                    <a:pt x="68199" y="533387"/>
                  </a:lnTo>
                  <a:lnTo>
                    <a:pt x="68580" y="533958"/>
                  </a:lnTo>
                  <a:lnTo>
                    <a:pt x="69316" y="534568"/>
                  </a:lnTo>
                  <a:lnTo>
                    <a:pt x="69316" y="532701"/>
                  </a:lnTo>
                  <a:lnTo>
                    <a:pt x="68707" y="531901"/>
                  </a:lnTo>
                  <a:lnTo>
                    <a:pt x="68580" y="532015"/>
                  </a:lnTo>
                  <a:lnTo>
                    <a:pt x="68199" y="529831"/>
                  </a:lnTo>
                  <a:lnTo>
                    <a:pt x="67945" y="530288"/>
                  </a:lnTo>
                  <a:lnTo>
                    <a:pt x="67564" y="530174"/>
                  </a:lnTo>
                  <a:lnTo>
                    <a:pt x="67056" y="529945"/>
                  </a:lnTo>
                  <a:lnTo>
                    <a:pt x="67691" y="529488"/>
                  </a:lnTo>
                  <a:lnTo>
                    <a:pt x="67056" y="528447"/>
                  </a:lnTo>
                  <a:lnTo>
                    <a:pt x="66675" y="527189"/>
                  </a:lnTo>
                  <a:lnTo>
                    <a:pt x="67183" y="525805"/>
                  </a:lnTo>
                  <a:lnTo>
                    <a:pt x="66294" y="526389"/>
                  </a:lnTo>
                  <a:lnTo>
                    <a:pt x="66167" y="526161"/>
                  </a:lnTo>
                  <a:lnTo>
                    <a:pt x="67183" y="524891"/>
                  </a:lnTo>
                  <a:lnTo>
                    <a:pt x="65913" y="525691"/>
                  </a:lnTo>
                  <a:lnTo>
                    <a:pt x="65278" y="525576"/>
                  </a:lnTo>
                  <a:lnTo>
                    <a:pt x="65151" y="525233"/>
                  </a:lnTo>
                  <a:lnTo>
                    <a:pt x="64389" y="525462"/>
                  </a:lnTo>
                  <a:lnTo>
                    <a:pt x="64643" y="524776"/>
                  </a:lnTo>
                  <a:lnTo>
                    <a:pt x="64516" y="524776"/>
                  </a:lnTo>
                  <a:lnTo>
                    <a:pt x="64389" y="523862"/>
                  </a:lnTo>
                  <a:lnTo>
                    <a:pt x="63754" y="525348"/>
                  </a:lnTo>
                  <a:lnTo>
                    <a:pt x="63754" y="524319"/>
                  </a:lnTo>
                  <a:lnTo>
                    <a:pt x="64262" y="523633"/>
                  </a:lnTo>
                  <a:lnTo>
                    <a:pt x="62611" y="524802"/>
                  </a:lnTo>
                  <a:lnTo>
                    <a:pt x="62445" y="524738"/>
                  </a:lnTo>
                  <a:lnTo>
                    <a:pt x="62357" y="524433"/>
                  </a:lnTo>
                  <a:lnTo>
                    <a:pt x="63246" y="523163"/>
                  </a:lnTo>
                  <a:lnTo>
                    <a:pt x="63500" y="522020"/>
                  </a:lnTo>
                  <a:lnTo>
                    <a:pt x="62268" y="522808"/>
                  </a:lnTo>
                  <a:lnTo>
                    <a:pt x="62103" y="522693"/>
                  </a:lnTo>
                  <a:lnTo>
                    <a:pt x="61468" y="522020"/>
                  </a:lnTo>
                  <a:lnTo>
                    <a:pt x="61595" y="521220"/>
                  </a:lnTo>
                  <a:lnTo>
                    <a:pt x="61722" y="521042"/>
                  </a:lnTo>
                  <a:lnTo>
                    <a:pt x="62103" y="520534"/>
                  </a:lnTo>
                  <a:lnTo>
                    <a:pt x="62357" y="520179"/>
                  </a:lnTo>
                  <a:lnTo>
                    <a:pt x="62103" y="520179"/>
                  </a:lnTo>
                  <a:lnTo>
                    <a:pt x="62268" y="520128"/>
                  </a:lnTo>
                  <a:lnTo>
                    <a:pt x="61722" y="520065"/>
                  </a:lnTo>
                  <a:lnTo>
                    <a:pt x="61976" y="519607"/>
                  </a:lnTo>
                  <a:lnTo>
                    <a:pt x="62484" y="519493"/>
                  </a:lnTo>
                  <a:lnTo>
                    <a:pt x="62738" y="519379"/>
                  </a:lnTo>
                  <a:lnTo>
                    <a:pt x="62865" y="518464"/>
                  </a:lnTo>
                  <a:lnTo>
                    <a:pt x="61976" y="519379"/>
                  </a:lnTo>
                  <a:lnTo>
                    <a:pt x="61849" y="519036"/>
                  </a:lnTo>
                  <a:lnTo>
                    <a:pt x="60833" y="519607"/>
                  </a:lnTo>
                  <a:lnTo>
                    <a:pt x="59436" y="520649"/>
                  </a:lnTo>
                  <a:lnTo>
                    <a:pt x="59309" y="520534"/>
                  </a:lnTo>
                  <a:lnTo>
                    <a:pt x="59182" y="520877"/>
                  </a:lnTo>
                  <a:lnTo>
                    <a:pt x="58293" y="520877"/>
                  </a:lnTo>
                  <a:lnTo>
                    <a:pt x="57912" y="520649"/>
                  </a:lnTo>
                  <a:lnTo>
                    <a:pt x="58039" y="519950"/>
                  </a:lnTo>
                  <a:lnTo>
                    <a:pt x="58420" y="519607"/>
                  </a:lnTo>
                  <a:lnTo>
                    <a:pt x="57912" y="519379"/>
                  </a:lnTo>
                  <a:lnTo>
                    <a:pt x="58293" y="518922"/>
                  </a:lnTo>
                  <a:lnTo>
                    <a:pt x="57658" y="518464"/>
                  </a:lnTo>
                  <a:lnTo>
                    <a:pt x="57531" y="518693"/>
                  </a:lnTo>
                  <a:lnTo>
                    <a:pt x="57277" y="518579"/>
                  </a:lnTo>
                  <a:lnTo>
                    <a:pt x="56769" y="518236"/>
                  </a:lnTo>
                  <a:lnTo>
                    <a:pt x="56896" y="517779"/>
                  </a:lnTo>
                  <a:lnTo>
                    <a:pt x="57150" y="517537"/>
                  </a:lnTo>
                  <a:lnTo>
                    <a:pt x="57404" y="515937"/>
                  </a:lnTo>
                  <a:lnTo>
                    <a:pt x="55880" y="516356"/>
                  </a:lnTo>
                  <a:lnTo>
                    <a:pt x="55626" y="516280"/>
                  </a:lnTo>
                  <a:lnTo>
                    <a:pt x="54864" y="515594"/>
                  </a:lnTo>
                  <a:lnTo>
                    <a:pt x="55626" y="515137"/>
                  </a:lnTo>
                  <a:lnTo>
                    <a:pt x="55880" y="514324"/>
                  </a:lnTo>
                  <a:lnTo>
                    <a:pt x="54610" y="515823"/>
                  </a:lnTo>
                  <a:lnTo>
                    <a:pt x="54610" y="515251"/>
                  </a:lnTo>
                  <a:lnTo>
                    <a:pt x="55245" y="514553"/>
                  </a:lnTo>
                  <a:lnTo>
                    <a:pt x="53975" y="515137"/>
                  </a:lnTo>
                  <a:lnTo>
                    <a:pt x="54102" y="515010"/>
                  </a:lnTo>
                  <a:lnTo>
                    <a:pt x="55118" y="513981"/>
                  </a:lnTo>
                  <a:lnTo>
                    <a:pt x="55245" y="513410"/>
                  </a:lnTo>
                  <a:lnTo>
                    <a:pt x="54356" y="514324"/>
                  </a:lnTo>
                  <a:lnTo>
                    <a:pt x="54102" y="513067"/>
                  </a:lnTo>
                  <a:lnTo>
                    <a:pt x="54610" y="512724"/>
                  </a:lnTo>
                  <a:lnTo>
                    <a:pt x="55118" y="512381"/>
                  </a:lnTo>
                  <a:lnTo>
                    <a:pt x="55753" y="512025"/>
                  </a:lnTo>
                  <a:lnTo>
                    <a:pt x="54610" y="512381"/>
                  </a:lnTo>
                  <a:lnTo>
                    <a:pt x="55499" y="511568"/>
                  </a:lnTo>
                  <a:lnTo>
                    <a:pt x="54356" y="512267"/>
                  </a:lnTo>
                  <a:lnTo>
                    <a:pt x="54610" y="512025"/>
                  </a:lnTo>
                  <a:lnTo>
                    <a:pt x="55499" y="511225"/>
                  </a:lnTo>
                  <a:lnTo>
                    <a:pt x="54610" y="511225"/>
                  </a:lnTo>
                  <a:lnTo>
                    <a:pt x="54864" y="510882"/>
                  </a:lnTo>
                  <a:lnTo>
                    <a:pt x="55118" y="510882"/>
                  </a:lnTo>
                  <a:lnTo>
                    <a:pt x="55118" y="510540"/>
                  </a:lnTo>
                  <a:lnTo>
                    <a:pt x="53467" y="510997"/>
                  </a:lnTo>
                  <a:lnTo>
                    <a:pt x="54356" y="510882"/>
                  </a:lnTo>
                  <a:lnTo>
                    <a:pt x="53086" y="511911"/>
                  </a:lnTo>
                  <a:lnTo>
                    <a:pt x="51816" y="512381"/>
                  </a:lnTo>
                  <a:lnTo>
                    <a:pt x="52070" y="512051"/>
                  </a:lnTo>
                  <a:lnTo>
                    <a:pt x="52197" y="511886"/>
                  </a:lnTo>
                  <a:lnTo>
                    <a:pt x="52705" y="511225"/>
                  </a:lnTo>
                  <a:lnTo>
                    <a:pt x="52197" y="511225"/>
                  </a:lnTo>
                  <a:lnTo>
                    <a:pt x="52705" y="511111"/>
                  </a:lnTo>
                  <a:lnTo>
                    <a:pt x="52070" y="510882"/>
                  </a:lnTo>
                  <a:lnTo>
                    <a:pt x="52451" y="510425"/>
                  </a:lnTo>
                  <a:lnTo>
                    <a:pt x="52451" y="509854"/>
                  </a:lnTo>
                  <a:lnTo>
                    <a:pt x="52197" y="510540"/>
                  </a:lnTo>
                  <a:lnTo>
                    <a:pt x="51562" y="510425"/>
                  </a:lnTo>
                  <a:lnTo>
                    <a:pt x="52197" y="510082"/>
                  </a:lnTo>
                  <a:lnTo>
                    <a:pt x="52197" y="509854"/>
                  </a:lnTo>
                  <a:lnTo>
                    <a:pt x="51308" y="510540"/>
                  </a:lnTo>
                  <a:lnTo>
                    <a:pt x="50546" y="510654"/>
                  </a:lnTo>
                  <a:lnTo>
                    <a:pt x="50673" y="509968"/>
                  </a:lnTo>
                  <a:lnTo>
                    <a:pt x="50927" y="509739"/>
                  </a:lnTo>
                  <a:lnTo>
                    <a:pt x="50673" y="509854"/>
                  </a:lnTo>
                  <a:lnTo>
                    <a:pt x="50546" y="509968"/>
                  </a:lnTo>
                  <a:lnTo>
                    <a:pt x="50673" y="509625"/>
                  </a:lnTo>
                  <a:lnTo>
                    <a:pt x="51689" y="508927"/>
                  </a:lnTo>
                  <a:lnTo>
                    <a:pt x="50546" y="509511"/>
                  </a:lnTo>
                  <a:lnTo>
                    <a:pt x="50673" y="509155"/>
                  </a:lnTo>
                  <a:lnTo>
                    <a:pt x="49784" y="509511"/>
                  </a:lnTo>
                  <a:lnTo>
                    <a:pt x="50419" y="508927"/>
                  </a:lnTo>
                  <a:lnTo>
                    <a:pt x="50673" y="508812"/>
                  </a:lnTo>
                  <a:lnTo>
                    <a:pt x="49657" y="507326"/>
                  </a:lnTo>
                  <a:lnTo>
                    <a:pt x="50292" y="506628"/>
                  </a:lnTo>
                  <a:lnTo>
                    <a:pt x="49149" y="507441"/>
                  </a:lnTo>
                  <a:lnTo>
                    <a:pt x="49911" y="505599"/>
                  </a:lnTo>
                  <a:lnTo>
                    <a:pt x="48768" y="506755"/>
                  </a:lnTo>
                  <a:lnTo>
                    <a:pt x="49276" y="505828"/>
                  </a:lnTo>
                  <a:lnTo>
                    <a:pt x="47498" y="506171"/>
                  </a:lnTo>
                  <a:lnTo>
                    <a:pt x="48895" y="505028"/>
                  </a:lnTo>
                  <a:lnTo>
                    <a:pt x="48260" y="504113"/>
                  </a:lnTo>
                  <a:lnTo>
                    <a:pt x="46482" y="504799"/>
                  </a:lnTo>
                  <a:lnTo>
                    <a:pt x="46228" y="503186"/>
                  </a:lnTo>
                  <a:lnTo>
                    <a:pt x="46990" y="501700"/>
                  </a:lnTo>
                  <a:lnTo>
                    <a:pt x="45593" y="501002"/>
                  </a:lnTo>
                  <a:lnTo>
                    <a:pt x="45085" y="500316"/>
                  </a:lnTo>
                  <a:lnTo>
                    <a:pt x="43434" y="499516"/>
                  </a:lnTo>
                  <a:lnTo>
                    <a:pt x="42164" y="499059"/>
                  </a:lnTo>
                  <a:lnTo>
                    <a:pt x="40386" y="498132"/>
                  </a:lnTo>
                  <a:lnTo>
                    <a:pt x="41275" y="495719"/>
                  </a:lnTo>
                  <a:lnTo>
                    <a:pt x="37846" y="496760"/>
                  </a:lnTo>
                  <a:lnTo>
                    <a:pt x="37973" y="495033"/>
                  </a:lnTo>
                  <a:lnTo>
                    <a:pt x="37211" y="495490"/>
                  </a:lnTo>
                  <a:lnTo>
                    <a:pt x="37719" y="493890"/>
                  </a:lnTo>
                  <a:lnTo>
                    <a:pt x="35560" y="494347"/>
                  </a:lnTo>
                  <a:lnTo>
                    <a:pt x="35687" y="492620"/>
                  </a:lnTo>
                  <a:lnTo>
                    <a:pt x="35052" y="492734"/>
                  </a:lnTo>
                  <a:lnTo>
                    <a:pt x="35052" y="492963"/>
                  </a:lnTo>
                  <a:lnTo>
                    <a:pt x="34544" y="493433"/>
                  </a:lnTo>
                  <a:lnTo>
                    <a:pt x="34544" y="492963"/>
                  </a:lnTo>
                  <a:lnTo>
                    <a:pt x="33782" y="492848"/>
                  </a:lnTo>
                  <a:lnTo>
                    <a:pt x="34544" y="492048"/>
                  </a:lnTo>
                  <a:lnTo>
                    <a:pt x="34671" y="492048"/>
                  </a:lnTo>
                  <a:lnTo>
                    <a:pt x="35433" y="491248"/>
                  </a:lnTo>
                  <a:lnTo>
                    <a:pt x="33655" y="491820"/>
                  </a:lnTo>
                  <a:lnTo>
                    <a:pt x="34036" y="490791"/>
                  </a:lnTo>
                  <a:lnTo>
                    <a:pt x="33274" y="491820"/>
                  </a:lnTo>
                  <a:lnTo>
                    <a:pt x="33020" y="491248"/>
                  </a:lnTo>
                  <a:lnTo>
                    <a:pt x="33147" y="491134"/>
                  </a:lnTo>
                  <a:lnTo>
                    <a:pt x="29464" y="491363"/>
                  </a:lnTo>
                  <a:lnTo>
                    <a:pt x="31242" y="487692"/>
                  </a:lnTo>
                  <a:lnTo>
                    <a:pt x="27686" y="487921"/>
                  </a:lnTo>
                  <a:lnTo>
                    <a:pt x="28829" y="487108"/>
                  </a:lnTo>
                  <a:lnTo>
                    <a:pt x="26924" y="488149"/>
                  </a:lnTo>
                  <a:lnTo>
                    <a:pt x="27813" y="486994"/>
                  </a:lnTo>
                  <a:lnTo>
                    <a:pt x="28575" y="485279"/>
                  </a:lnTo>
                  <a:lnTo>
                    <a:pt x="26797" y="486460"/>
                  </a:lnTo>
                  <a:lnTo>
                    <a:pt x="25908" y="486537"/>
                  </a:lnTo>
                  <a:lnTo>
                    <a:pt x="25781" y="486765"/>
                  </a:lnTo>
                  <a:lnTo>
                    <a:pt x="25146" y="486079"/>
                  </a:lnTo>
                  <a:lnTo>
                    <a:pt x="26797" y="485051"/>
                  </a:lnTo>
                  <a:lnTo>
                    <a:pt x="23622" y="486765"/>
                  </a:lnTo>
                  <a:lnTo>
                    <a:pt x="25019" y="485965"/>
                  </a:lnTo>
                  <a:lnTo>
                    <a:pt x="24257" y="483438"/>
                  </a:lnTo>
                  <a:lnTo>
                    <a:pt x="21082" y="482523"/>
                  </a:lnTo>
                  <a:lnTo>
                    <a:pt x="19431" y="480339"/>
                  </a:lnTo>
                  <a:lnTo>
                    <a:pt x="19177" y="480796"/>
                  </a:lnTo>
                  <a:lnTo>
                    <a:pt x="18669" y="480339"/>
                  </a:lnTo>
                  <a:lnTo>
                    <a:pt x="17653" y="480225"/>
                  </a:lnTo>
                  <a:lnTo>
                    <a:pt x="17907" y="478383"/>
                  </a:lnTo>
                  <a:lnTo>
                    <a:pt x="16256" y="479539"/>
                  </a:lnTo>
                  <a:lnTo>
                    <a:pt x="15113" y="479653"/>
                  </a:lnTo>
                  <a:lnTo>
                    <a:pt x="15570" y="478320"/>
                  </a:lnTo>
                  <a:lnTo>
                    <a:pt x="15113" y="478155"/>
                  </a:lnTo>
                  <a:lnTo>
                    <a:pt x="13716" y="479069"/>
                  </a:lnTo>
                  <a:lnTo>
                    <a:pt x="13462" y="478040"/>
                  </a:lnTo>
                  <a:lnTo>
                    <a:pt x="14224" y="476669"/>
                  </a:lnTo>
                  <a:lnTo>
                    <a:pt x="10668" y="477812"/>
                  </a:lnTo>
                  <a:lnTo>
                    <a:pt x="11811" y="476427"/>
                  </a:lnTo>
                  <a:lnTo>
                    <a:pt x="11684" y="476554"/>
                  </a:lnTo>
                  <a:lnTo>
                    <a:pt x="11557" y="474941"/>
                  </a:lnTo>
                  <a:lnTo>
                    <a:pt x="9525" y="475970"/>
                  </a:lnTo>
                  <a:lnTo>
                    <a:pt x="9271" y="474383"/>
                  </a:lnTo>
                  <a:lnTo>
                    <a:pt x="4445" y="477012"/>
                  </a:lnTo>
                  <a:lnTo>
                    <a:pt x="1397" y="482066"/>
                  </a:lnTo>
                  <a:lnTo>
                    <a:pt x="0" y="486994"/>
                  </a:lnTo>
                  <a:lnTo>
                    <a:pt x="1143" y="487578"/>
                  </a:lnTo>
                  <a:lnTo>
                    <a:pt x="2413" y="488149"/>
                  </a:lnTo>
                  <a:lnTo>
                    <a:pt x="3556" y="488721"/>
                  </a:lnTo>
                  <a:lnTo>
                    <a:pt x="4826" y="489407"/>
                  </a:lnTo>
                  <a:lnTo>
                    <a:pt x="6858" y="493433"/>
                  </a:lnTo>
                  <a:lnTo>
                    <a:pt x="9017" y="494919"/>
                  </a:lnTo>
                  <a:lnTo>
                    <a:pt x="9906" y="495719"/>
                  </a:lnTo>
                  <a:lnTo>
                    <a:pt x="10668" y="496239"/>
                  </a:lnTo>
                  <a:lnTo>
                    <a:pt x="10922" y="496417"/>
                  </a:lnTo>
                  <a:lnTo>
                    <a:pt x="12827" y="497903"/>
                  </a:lnTo>
                  <a:lnTo>
                    <a:pt x="13462" y="498322"/>
                  </a:lnTo>
                  <a:lnTo>
                    <a:pt x="13716" y="498475"/>
                  </a:lnTo>
                  <a:lnTo>
                    <a:pt x="14986" y="499516"/>
                  </a:lnTo>
                  <a:lnTo>
                    <a:pt x="15113" y="499465"/>
                  </a:lnTo>
                  <a:lnTo>
                    <a:pt x="16256" y="499059"/>
                  </a:lnTo>
                  <a:lnTo>
                    <a:pt x="16256" y="502158"/>
                  </a:lnTo>
                  <a:lnTo>
                    <a:pt x="17653" y="502031"/>
                  </a:lnTo>
                  <a:lnTo>
                    <a:pt x="19939" y="501815"/>
                  </a:lnTo>
                  <a:lnTo>
                    <a:pt x="20320" y="504571"/>
                  </a:lnTo>
                  <a:lnTo>
                    <a:pt x="21082" y="503758"/>
                  </a:lnTo>
                  <a:lnTo>
                    <a:pt x="21590" y="504113"/>
                  </a:lnTo>
                  <a:lnTo>
                    <a:pt x="21082" y="504571"/>
                  </a:lnTo>
                  <a:lnTo>
                    <a:pt x="21082" y="504913"/>
                  </a:lnTo>
                  <a:lnTo>
                    <a:pt x="21590" y="505345"/>
                  </a:lnTo>
                  <a:lnTo>
                    <a:pt x="23622" y="507072"/>
                  </a:lnTo>
                  <a:lnTo>
                    <a:pt x="25146" y="508368"/>
                  </a:lnTo>
                  <a:lnTo>
                    <a:pt x="25400" y="508584"/>
                  </a:lnTo>
                  <a:lnTo>
                    <a:pt x="26924" y="509460"/>
                  </a:lnTo>
                  <a:lnTo>
                    <a:pt x="27686" y="509892"/>
                  </a:lnTo>
                  <a:lnTo>
                    <a:pt x="29464" y="510921"/>
                  </a:lnTo>
                  <a:lnTo>
                    <a:pt x="30607" y="511568"/>
                  </a:lnTo>
                  <a:lnTo>
                    <a:pt x="33020" y="516280"/>
                  </a:lnTo>
                  <a:lnTo>
                    <a:pt x="32766" y="517080"/>
                  </a:lnTo>
                  <a:lnTo>
                    <a:pt x="33655" y="517601"/>
                  </a:lnTo>
                  <a:lnTo>
                    <a:pt x="33782" y="517664"/>
                  </a:lnTo>
                  <a:lnTo>
                    <a:pt x="34163" y="517893"/>
                  </a:lnTo>
                  <a:lnTo>
                    <a:pt x="33782" y="518693"/>
                  </a:lnTo>
                  <a:lnTo>
                    <a:pt x="34163" y="518731"/>
                  </a:lnTo>
                  <a:lnTo>
                    <a:pt x="35560" y="518896"/>
                  </a:lnTo>
                  <a:lnTo>
                    <a:pt x="35814" y="518922"/>
                  </a:lnTo>
                  <a:lnTo>
                    <a:pt x="37084" y="520179"/>
                  </a:lnTo>
                  <a:lnTo>
                    <a:pt x="37211" y="520357"/>
                  </a:lnTo>
                  <a:lnTo>
                    <a:pt x="37846" y="521220"/>
                  </a:lnTo>
                  <a:lnTo>
                    <a:pt x="38100" y="521563"/>
                  </a:lnTo>
                  <a:lnTo>
                    <a:pt x="37973" y="521563"/>
                  </a:lnTo>
                  <a:lnTo>
                    <a:pt x="38100" y="521639"/>
                  </a:lnTo>
                  <a:lnTo>
                    <a:pt x="38735" y="522020"/>
                  </a:lnTo>
                  <a:lnTo>
                    <a:pt x="38608" y="522249"/>
                  </a:lnTo>
                  <a:lnTo>
                    <a:pt x="38735" y="522249"/>
                  </a:lnTo>
                  <a:lnTo>
                    <a:pt x="39878" y="522249"/>
                  </a:lnTo>
                  <a:lnTo>
                    <a:pt x="46228" y="531050"/>
                  </a:lnTo>
                  <a:lnTo>
                    <a:pt x="47498" y="531774"/>
                  </a:lnTo>
                  <a:lnTo>
                    <a:pt x="48768" y="532498"/>
                  </a:lnTo>
                  <a:lnTo>
                    <a:pt x="49149" y="532714"/>
                  </a:lnTo>
                  <a:lnTo>
                    <a:pt x="49530" y="532930"/>
                  </a:lnTo>
                  <a:lnTo>
                    <a:pt x="49657" y="533222"/>
                  </a:lnTo>
                  <a:lnTo>
                    <a:pt x="49784" y="533514"/>
                  </a:lnTo>
                  <a:lnTo>
                    <a:pt x="50546" y="535266"/>
                  </a:lnTo>
                  <a:lnTo>
                    <a:pt x="51562" y="537616"/>
                  </a:lnTo>
                  <a:lnTo>
                    <a:pt x="51816" y="538200"/>
                  </a:lnTo>
                  <a:lnTo>
                    <a:pt x="52070" y="538784"/>
                  </a:lnTo>
                  <a:lnTo>
                    <a:pt x="52197" y="540512"/>
                  </a:lnTo>
                  <a:lnTo>
                    <a:pt x="53340" y="541655"/>
                  </a:lnTo>
                  <a:lnTo>
                    <a:pt x="53975" y="542226"/>
                  </a:lnTo>
                  <a:lnTo>
                    <a:pt x="54610" y="542823"/>
                  </a:lnTo>
                  <a:lnTo>
                    <a:pt x="54864" y="543077"/>
                  </a:lnTo>
                  <a:lnTo>
                    <a:pt x="56769" y="544982"/>
                  </a:lnTo>
                  <a:lnTo>
                    <a:pt x="57023" y="546823"/>
                  </a:lnTo>
                  <a:lnTo>
                    <a:pt x="57277" y="547166"/>
                  </a:lnTo>
                  <a:lnTo>
                    <a:pt x="57912" y="547852"/>
                  </a:lnTo>
                  <a:lnTo>
                    <a:pt x="61468" y="551700"/>
                  </a:lnTo>
                  <a:lnTo>
                    <a:pt x="61849" y="552107"/>
                  </a:lnTo>
                  <a:lnTo>
                    <a:pt x="62357" y="552259"/>
                  </a:lnTo>
                  <a:lnTo>
                    <a:pt x="62611" y="552335"/>
                  </a:lnTo>
                  <a:lnTo>
                    <a:pt x="63246" y="550964"/>
                  </a:lnTo>
                  <a:lnTo>
                    <a:pt x="63754" y="551395"/>
                  </a:lnTo>
                  <a:lnTo>
                    <a:pt x="64389" y="551929"/>
                  </a:lnTo>
                  <a:lnTo>
                    <a:pt x="65278" y="552678"/>
                  </a:lnTo>
                  <a:lnTo>
                    <a:pt x="64770" y="554405"/>
                  </a:lnTo>
                  <a:lnTo>
                    <a:pt x="65278" y="554685"/>
                  </a:lnTo>
                  <a:lnTo>
                    <a:pt x="66167" y="555193"/>
                  </a:lnTo>
                  <a:lnTo>
                    <a:pt x="66675" y="555485"/>
                  </a:lnTo>
                  <a:lnTo>
                    <a:pt x="66802" y="555548"/>
                  </a:lnTo>
                  <a:lnTo>
                    <a:pt x="66548" y="555663"/>
                  </a:lnTo>
                  <a:lnTo>
                    <a:pt x="66421" y="556120"/>
                  </a:lnTo>
                  <a:lnTo>
                    <a:pt x="66802" y="555891"/>
                  </a:lnTo>
                  <a:lnTo>
                    <a:pt x="67056" y="555739"/>
                  </a:lnTo>
                  <a:lnTo>
                    <a:pt x="67437" y="555510"/>
                  </a:lnTo>
                  <a:lnTo>
                    <a:pt x="68072" y="555129"/>
                  </a:lnTo>
                  <a:lnTo>
                    <a:pt x="68160" y="555777"/>
                  </a:lnTo>
                  <a:lnTo>
                    <a:pt x="68973" y="554951"/>
                  </a:lnTo>
                  <a:lnTo>
                    <a:pt x="67818" y="559460"/>
                  </a:lnTo>
                  <a:lnTo>
                    <a:pt x="67691" y="559574"/>
                  </a:lnTo>
                  <a:lnTo>
                    <a:pt x="67945" y="559460"/>
                  </a:lnTo>
                  <a:lnTo>
                    <a:pt x="68072" y="559003"/>
                  </a:lnTo>
                  <a:lnTo>
                    <a:pt x="69342" y="559117"/>
                  </a:lnTo>
                  <a:lnTo>
                    <a:pt x="69596" y="559346"/>
                  </a:lnTo>
                  <a:lnTo>
                    <a:pt x="69088" y="559803"/>
                  </a:lnTo>
                  <a:lnTo>
                    <a:pt x="69596" y="560260"/>
                  </a:lnTo>
                  <a:lnTo>
                    <a:pt x="69723" y="560374"/>
                  </a:lnTo>
                  <a:lnTo>
                    <a:pt x="69850" y="560489"/>
                  </a:lnTo>
                  <a:lnTo>
                    <a:pt x="69977" y="560603"/>
                  </a:lnTo>
                  <a:lnTo>
                    <a:pt x="69342" y="561403"/>
                  </a:lnTo>
                  <a:lnTo>
                    <a:pt x="69977" y="561403"/>
                  </a:lnTo>
                  <a:lnTo>
                    <a:pt x="71374" y="560260"/>
                  </a:lnTo>
                  <a:lnTo>
                    <a:pt x="71120" y="561632"/>
                  </a:lnTo>
                  <a:lnTo>
                    <a:pt x="71374" y="561340"/>
                  </a:lnTo>
                  <a:lnTo>
                    <a:pt x="72009" y="560603"/>
                  </a:lnTo>
                  <a:lnTo>
                    <a:pt x="72009" y="561352"/>
                  </a:lnTo>
                  <a:lnTo>
                    <a:pt x="71831" y="561759"/>
                  </a:lnTo>
                  <a:lnTo>
                    <a:pt x="71831" y="562102"/>
                  </a:lnTo>
                  <a:lnTo>
                    <a:pt x="71945" y="561873"/>
                  </a:lnTo>
                  <a:lnTo>
                    <a:pt x="72174" y="561517"/>
                  </a:lnTo>
                  <a:lnTo>
                    <a:pt x="72390" y="561289"/>
                  </a:lnTo>
                  <a:lnTo>
                    <a:pt x="72136" y="561759"/>
                  </a:lnTo>
                  <a:lnTo>
                    <a:pt x="72517" y="562013"/>
                  </a:lnTo>
                  <a:lnTo>
                    <a:pt x="72644" y="562102"/>
                  </a:lnTo>
                  <a:lnTo>
                    <a:pt x="73406" y="562902"/>
                  </a:lnTo>
                  <a:lnTo>
                    <a:pt x="74168" y="562673"/>
                  </a:lnTo>
                  <a:lnTo>
                    <a:pt x="75057" y="560082"/>
                  </a:lnTo>
                  <a:lnTo>
                    <a:pt x="75311" y="559346"/>
                  </a:lnTo>
                  <a:lnTo>
                    <a:pt x="75565" y="558977"/>
                  </a:lnTo>
                  <a:lnTo>
                    <a:pt x="76200" y="558076"/>
                  </a:lnTo>
                  <a:lnTo>
                    <a:pt x="76200" y="559003"/>
                  </a:lnTo>
                  <a:lnTo>
                    <a:pt x="76327" y="558190"/>
                  </a:lnTo>
                  <a:lnTo>
                    <a:pt x="76708" y="557847"/>
                  </a:lnTo>
                  <a:lnTo>
                    <a:pt x="76327" y="557961"/>
                  </a:lnTo>
                  <a:lnTo>
                    <a:pt x="76327" y="557390"/>
                  </a:lnTo>
                  <a:lnTo>
                    <a:pt x="76454" y="557314"/>
                  </a:lnTo>
                  <a:lnTo>
                    <a:pt x="77089" y="556933"/>
                  </a:lnTo>
                  <a:lnTo>
                    <a:pt x="77216" y="556590"/>
                  </a:lnTo>
                  <a:lnTo>
                    <a:pt x="77089" y="556704"/>
                  </a:lnTo>
                  <a:lnTo>
                    <a:pt x="76835" y="556818"/>
                  </a:lnTo>
                  <a:lnTo>
                    <a:pt x="76581" y="556818"/>
                  </a:lnTo>
                  <a:lnTo>
                    <a:pt x="76327" y="556704"/>
                  </a:lnTo>
                  <a:lnTo>
                    <a:pt x="76200" y="556361"/>
                  </a:lnTo>
                  <a:lnTo>
                    <a:pt x="76200" y="556120"/>
                  </a:lnTo>
                  <a:lnTo>
                    <a:pt x="76835" y="555777"/>
                  </a:lnTo>
                  <a:lnTo>
                    <a:pt x="75565" y="556247"/>
                  </a:lnTo>
                  <a:lnTo>
                    <a:pt x="76962" y="553224"/>
                  </a:lnTo>
                  <a:lnTo>
                    <a:pt x="77216" y="552678"/>
                  </a:lnTo>
                  <a:lnTo>
                    <a:pt x="76962" y="552221"/>
                  </a:lnTo>
                  <a:lnTo>
                    <a:pt x="77343" y="551307"/>
                  </a:lnTo>
                  <a:lnTo>
                    <a:pt x="76200" y="551421"/>
                  </a:lnTo>
                  <a:lnTo>
                    <a:pt x="76200" y="550735"/>
                  </a:lnTo>
                  <a:lnTo>
                    <a:pt x="75819" y="549808"/>
                  </a:lnTo>
                  <a:lnTo>
                    <a:pt x="76073" y="549808"/>
                  </a:lnTo>
                  <a:lnTo>
                    <a:pt x="76200" y="549808"/>
                  </a:lnTo>
                  <a:lnTo>
                    <a:pt x="76708" y="549808"/>
                  </a:lnTo>
                  <a:lnTo>
                    <a:pt x="76962" y="549008"/>
                  </a:lnTo>
                  <a:lnTo>
                    <a:pt x="76962" y="548322"/>
                  </a:lnTo>
                  <a:lnTo>
                    <a:pt x="77216" y="547852"/>
                  </a:lnTo>
                  <a:lnTo>
                    <a:pt x="76962" y="547281"/>
                  </a:lnTo>
                  <a:lnTo>
                    <a:pt x="77101" y="546658"/>
                  </a:lnTo>
                  <a:lnTo>
                    <a:pt x="80987" y="542696"/>
                  </a:lnTo>
                  <a:lnTo>
                    <a:pt x="82638" y="541045"/>
                  </a:lnTo>
                  <a:lnTo>
                    <a:pt x="85559" y="538124"/>
                  </a:lnTo>
                  <a:lnTo>
                    <a:pt x="88607" y="535089"/>
                  </a:lnTo>
                  <a:lnTo>
                    <a:pt x="94068" y="529488"/>
                  </a:lnTo>
                  <a:lnTo>
                    <a:pt x="95084" y="528332"/>
                  </a:lnTo>
                  <a:lnTo>
                    <a:pt x="92798" y="529932"/>
                  </a:lnTo>
                  <a:lnTo>
                    <a:pt x="88607" y="532701"/>
                  </a:lnTo>
                  <a:lnTo>
                    <a:pt x="93433" y="527761"/>
                  </a:lnTo>
                  <a:lnTo>
                    <a:pt x="99910" y="521906"/>
                  </a:lnTo>
                  <a:lnTo>
                    <a:pt x="101815" y="520179"/>
                  </a:lnTo>
                  <a:lnTo>
                    <a:pt x="102958" y="519379"/>
                  </a:lnTo>
                  <a:lnTo>
                    <a:pt x="103847" y="518464"/>
                  </a:lnTo>
                  <a:lnTo>
                    <a:pt x="105371" y="517080"/>
                  </a:lnTo>
                  <a:lnTo>
                    <a:pt x="106133" y="516623"/>
                  </a:lnTo>
                  <a:lnTo>
                    <a:pt x="106641" y="516051"/>
                  </a:lnTo>
                  <a:lnTo>
                    <a:pt x="112229" y="511822"/>
                  </a:lnTo>
                  <a:lnTo>
                    <a:pt x="117055" y="508203"/>
                  </a:lnTo>
                  <a:lnTo>
                    <a:pt x="117309" y="508012"/>
                  </a:lnTo>
                  <a:lnTo>
                    <a:pt x="122008" y="504113"/>
                  </a:lnTo>
                  <a:lnTo>
                    <a:pt x="121627" y="504685"/>
                  </a:lnTo>
                  <a:lnTo>
                    <a:pt x="122008" y="504507"/>
                  </a:lnTo>
                  <a:lnTo>
                    <a:pt x="122389" y="504342"/>
                  </a:lnTo>
                  <a:lnTo>
                    <a:pt x="140677" y="493318"/>
                  </a:lnTo>
                  <a:lnTo>
                    <a:pt x="140804" y="493433"/>
                  </a:lnTo>
                  <a:lnTo>
                    <a:pt x="141312" y="493090"/>
                  </a:lnTo>
                  <a:lnTo>
                    <a:pt x="141312" y="492848"/>
                  </a:lnTo>
                  <a:lnTo>
                    <a:pt x="142455" y="492391"/>
                  </a:lnTo>
                  <a:lnTo>
                    <a:pt x="140169" y="493090"/>
                  </a:lnTo>
                  <a:lnTo>
                    <a:pt x="139280" y="493433"/>
                  </a:lnTo>
                  <a:lnTo>
                    <a:pt x="140804" y="492048"/>
                  </a:lnTo>
                  <a:lnTo>
                    <a:pt x="142074" y="490562"/>
                  </a:lnTo>
                  <a:lnTo>
                    <a:pt x="144233" y="489178"/>
                  </a:lnTo>
                  <a:lnTo>
                    <a:pt x="145122" y="489178"/>
                  </a:lnTo>
                  <a:lnTo>
                    <a:pt x="145376" y="489216"/>
                  </a:lnTo>
                  <a:lnTo>
                    <a:pt x="146519" y="488454"/>
                  </a:lnTo>
                  <a:lnTo>
                    <a:pt x="149186" y="486918"/>
                  </a:lnTo>
                  <a:lnTo>
                    <a:pt x="150964" y="485851"/>
                  </a:lnTo>
                  <a:lnTo>
                    <a:pt x="152996" y="485635"/>
                  </a:lnTo>
                  <a:lnTo>
                    <a:pt x="153123" y="485622"/>
                  </a:lnTo>
                  <a:lnTo>
                    <a:pt x="154520" y="484238"/>
                  </a:lnTo>
                  <a:lnTo>
                    <a:pt x="152996" y="482981"/>
                  </a:lnTo>
                  <a:lnTo>
                    <a:pt x="153758" y="482739"/>
                  </a:lnTo>
                  <a:lnTo>
                    <a:pt x="155790" y="482117"/>
                  </a:lnTo>
                  <a:lnTo>
                    <a:pt x="158203" y="481368"/>
                  </a:lnTo>
                  <a:lnTo>
                    <a:pt x="155790" y="481139"/>
                  </a:lnTo>
                  <a:lnTo>
                    <a:pt x="159346" y="479806"/>
                  </a:lnTo>
                  <a:lnTo>
                    <a:pt x="160362" y="479425"/>
                  </a:lnTo>
                  <a:lnTo>
                    <a:pt x="159346" y="479183"/>
                  </a:lnTo>
                  <a:lnTo>
                    <a:pt x="160870" y="479069"/>
                  </a:lnTo>
                  <a:lnTo>
                    <a:pt x="163664" y="477469"/>
                  </a:lnTo>
                  <a:lnTo>
                    <a:pt x="168998" y="474484"/>
                  </a:lnTo>
                  <a:lnTo>
                    <a:pt x="170014" y="473214"/>
                  </a:lnTo>
                  <a:close/>
                </a:path>
              </a:pathLst>
            </a:custGeom>
            <a:solidFill>
              <a:srgbClr val="614E3D">
                <a:alpha val="69999"/>
              </a:srgbClr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615513" rIns="0" bIns="0" rtlCol="0" vert="horz">
            <a:spAutoFit/>
          </a:bodyPr>
          <a:lstStyle/>
          <a:p>
            <a:pPr marL="12700" marR="5080">
              <a:lnSpc>
                <a:spcPts val="5180"/>
              </a:lnSpc>
              <a:spcBef>
                <a:spcPts val="414"/>
              </a:spcBef>
              <a:tabLst>
                <a:tab pos="1214755" algn="l"/>
                <a:tab pos="2831465" algn="l"/>
                <a:tab pos="4044950" algn="l"/>
                <a:tab pos="6434455" algn="l"/>
                <a:tab pos="7217409" algn="l"/>
                <a:tab pos="8637905" algn="l"/>
                <a:tab pos="12071985" algn="l"/>
                <a:tab pos="13489940" algn="l"/>
                <a:tab pos="14927580" algn="l"/>
              </a:tabLst>
            </a:pPr>
            <a:r>
              <a:rPr dirty="0" spc="-25"/>
              <a:t>Are</a:t>
            </a:r>
            <a:r>
              <a:rPr dirty="0"/>
              <a:t>	</a:t>
            </a:r>
            <a:r>
              <a:rPr dirty="0" spc="-20"/>
              <a:t>there</a:t>
            </a:r>
            <a:r>
              <a:rPr dirty="0"/>
              <a:t>	</a:t>
            </a:r>
            <a:r>
              <a:rPr dirty="0" spc="-25"/>
              <a:t>any</a:t>
            </a:r>
            <a:r>
              <a:rPr dirty="0"/>
              <a:t>	</a:t>
            </a:r>
            <a:r>
              <a:rPr dirty="0" spc="-10"/>
              <a:t>patterns</a:t>
            </a:r>
            <a:r>
              <a:rPr dirty="0"/>
              <a:t>	</a:t>
            </a:r>
            <a:r>
              <a:rPr dirty="0" spc="-25"/>
              <a:t>in</a:t>
            </a:r>
            <a:r>
              <a:rPr dirty="0"/>
              <a:t>	</a:t>
            </a:r>
            <a:r>
              <a:rPr dirty="0" spc="-20"/>
              <a:t>user</a:t>
            </a:r>
            <a:r>
              <a:rPr dirty="0"/>
              <a:t>	</a:t>
            </a:r>
            <a:r>
              <a:rPr dirty="0" spc="-10"/>
              <a:t>engagement</a:t>
            </a:r>
            <a:r>
              <a:rPr dirty="0"/>
              <a:t>	</a:t>
            </a:r>
            <a:r>
              <a:rPr dirty="0" spc="-20"/>
              <a:t>over</a:t>
            </a:r>
            <a:r>
              <a:rPr dirty="0"/>
              <a:t>	</a:t>
            </a:r>
            <a:r>
              <a:rPr dirty="0" spc="-20"/>
              <a:t>time</a:t>
            </a:r>
            <a:r>
              <a:rPr dirty="0"/>
              <a:t>	</a:t>
            </a:r>
            <a:r>
              <a:rPr dirty="0" spc="-45"/>
              <a:t>for </a:t>
            </a:r>
            <a:r>
              <a:rPr dirty="0" spc="-90"/>
              <a:t>successful</a:t>
            </a:r>
            <a:r>
              <a:rPr dirty="0" spc="-160"/>
              <a:t> </a:t>
            </a:r>
            <a:r>
              <a:rPr dirty="0" spc="-90"/>
              <a:t>businesses</a:t>
            </a:r>
            <a:r>
              <a:rPr dirty="0" spc="-160"/>
              <a:t> </a:t>
            </a:r>
            <a:r>
              <a:rPr dirty="0" spc="-75"/>
              <a:t>compared</a:t>
            </a:r>
            <a:r>
              <a:rPr dirty="0" spc="-160"/>
              <a:t> </a:t>
            </a:r>
            <a:r>
              <a:rPr dirty="0" spc="-45"/>
              <a:t>to</a:t>
            </a:r>
            <a:r>
              <a:rPr dirty="0" spc="-160"/>
              <a:t> </a:t>
            </a:r>
            <a:r>
              <a:rPr dirty="0" spc="-55"/>
              <a:t>less</a:t>
            </a:r>
            <a:r>
              <a:rPr dirty="0" spc="-160"/>
              <a:t> </a:t>
            </a:r>
            <a:r>
              <a:rPr dirty="0" spc="-90"/>
              <a:t>successful</a:t>
            </a:r>
            <a:r>
              <a:rPr dirty="0" spc="-160"/>
              <a:t> </a:t>
            </a:r>
            <a:r>
              <a:rPr dirty="0" spc="-20"/>
              <a:t>ones?</a:t>
            </a:r>
          </a:p>
        </p:txBody>
      </p:sp>
      <p:sp>
        <p:nvSpPr>
          <p:cNvPr id="8" name="object 8" descr=""/>
          <p:cNvSpPr txBox="1"/>
          <p:nvPr/>
        </p:nvSpPr>
        <p:spPr>
          <a:xfrm>
            <a:off x="7256488" y="4100466"/>
            <a:ext cx="1621155" cy="26289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550" spc="-35" b="1">
                <a:solidFill>
                  <a:srgbClr val="13110E"/>
                </a:solidFill>
                <a:latin typeface="Roboto"/>
                <a:cs typeface="Roboto"/>
              </a:rPr>
              <a:t>Drop</a:t>
            </a:r>
            <a:r>
              <a:rPr dirty="0" sz="1550" spc="-60" b="1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1550" spc="-20" b="1">
                <a:solidFill>
                  <a:srgbClr val="13110E"/>
                </a:solidFill>
                <a:latin typeface="Roboto"/>
                <a:cs typeface="Roboto"/>
              </a:rPr>
              <a:t>due</a:t>
            </a:r>
            <a:r>
              <a:rPr dirty="0" sz="1550" spc="-55" b="1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1550" spc="-20" b="1">
                <a:solidFill>
                  <a:srgbClr val="13110E"/>
                </a:solidFill>
                <a:latin typeface="Roboto"/>
                <a:cs typeface="Roboto"/>
              </a:rPr>
              <a:t>to</a:t>
            </a:r>
            <a:r>
              <a:rPr dirty="0" sz="1550" spc="-55" b="1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1550" spc="-20" b="1">
                <a:solidFill>
                  <a:srgbClr val="13110E"/>
                </a:solidFill>
                <a:latin typeface="Roboto"/>
                <a:cs typeface="Roboto"/>
              </a:rPr>
              <a:t>COVID</a:t>
            </a:r>
            <a:endParaRPr sz="1550">
              <a:latin typeface="Roboto"/>
              <a:cs typeface="Roboto"/>
            </a:endParaRPr>
          </a:p>
        </p:txBody>
      </p:sp>
      <p:grpSp>
        <p:nvGrpSpPr>
          <p:cNvPr id="9" name="object 9" descr=""/>
          <p:cNvGrpSpPr/>
          <p:nvPr/>
        </p:nvGrpSpPr>
        <p:grpSpPr>
          <a:xfrm>
            <a:off x="10896243" y="3904606"/>
            <a:ext cx="114300" cy="2847975"/>
            <a:chOff x="10896243" y="3904606"/>
            <a:chExt cx="114300" cy="2847975"/>
          </a:xfrm>
        </p:grpSpPr>
        <p:pic>
          <p:nvPicPr>
            <p:cNvPr id="10" name="object 10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896243" y="3904606"/>
              <a:ext cx="114300" cy="114299"/>
            </a:xfrm>
            <a:prstGeom prst="rect">
              <a:avLst/>
            </a:prstGeom>
          </p:spPr>
        </p:pic>
        <p:pic>
          <p:nvPicPr>
            <p:cNvPr id="11" name="object 11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896243" y="6638281"/>
              <a:ext cx="114300" cy="114299"/>
            </a:xfrm>
            <a:prstGeom prst="rect">
              <a:avLst/>
            </a:prstGeom>
          </p:spPr>
        </p:pic>
      </p:grpSp>
      <p:sp>
        <p:nvSpPr>
          <p:cNvPr id="12" name="object 12" descr=""/>
          <p:cNvSpPr txBox="1"/>
          <p:nvPr/>
        </p:nvSpPr>
        <p:spPr>
          <a:xfrm>
            <a:off x="11175693" y="3678546"/>
            <a:ext cx="2202815" cy="487680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3000" spc="210">
                <a:solidFill>
                  <a:srgbClr val="13110E"/>
                </a:solidFill>
                <a:latin typeface="Roboto"/>
                <a:cs typeface="Roboto"/>
              </a:rPr>
              <a:t>Successful</a:t>
            </a:r>
            <a:endParaRPr sz="3000">
              <a:latin typeface="Roboto"/>
              <a:cs typeface="Roboto"/>
            </a:endParaRPr>
          </a:p>
        </p:txBody>
      </p:sp>
      <p:sp>
        <p:nvSpPr>
          <p:cNvPr id="13" name="object 13" descr=""/>
          <p:cNvSpPr txBox="1"/>
          <p:nvPr/>
        </p:nvSpPr>
        <p:spPr>
          <a:xfrm>
            <a:off x="15037086" y="3678546"/>
            <a:ext cx="2362835" cy="487680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3000" spc="210">
                <a:solidFill>
                  <a:srgbClr val="13110E"/>
                </a:solidFill>
                <a:latin typeface="Roboto"/>
                <a:cs typeface="Roboto"/>
              </a:rPr>
              <a:t>businesses,</a:t>
            </a:r>
            <a:endParaRPr sz="3000">
              <a:latin typeface="Roboto"/>
              <a:cs typeface="Roboto"/>
            </a:endParaRPr>
          </a:p>
        </p:txBody>
      </p:sp>
      <p:sp>
        <p:nvSpPr>
          <p:cNvPr id="14" name="object 14" descr=""/>
          <p:cNvSpPr txBox="1"/>
          <p:nvPr/>
        </p:nvSpPr>
        <p:spPr>
          <a:xfrm>
            <a:off x="11175693" y="4069071"/>
            <a:ext cx="6224270" cy="487680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  <a:tabLst>
                <a:tab pos="2536190" algn="l"/>
                <a:tab pos="3894454" algn="l"/>
                <a:tab pos="4980305" algn="l"/>
              </a:tabLst>
            </a:pPr>
            <a:r>
              <a:rPr dirty="0" sz="3000" spc="195">
                <a:solidFill>
                  <a:srgbClr val="13110E"/>
                </a:solidFill>
                <a:latin typeface="Roboto"/>
                <a:cs typeface="Roboto"/>
              </a:rPr>
              <a:t>particularly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	</a:t>
            </a:r>
            <a:r>
              <a:rPr dirty="0" sz="3000" spc="170">
                <a:solidFill>
                  <a:srgbClr val="13110E"/>
                </a:solidFill>
                <a:latin typeface="Roboto"/>
                <a:cs typeface="Roboto"/>
              </a:rPr>
              <a:t>those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	</a:t>
            </a:r>
            <a:r>
              <a:rPr dirty="0" sz="3000" spc="150">
                <a:solidFill>
                  <a:srgbClr val="13110E"/>
                </a:solidFill>
                <a:latin typeface="Roboto"/>
                <a:cs typeface="Roboto"/>
              </a:rPr>
              <a:t>with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	</a:t>
            </a:r>
            <a:r>
              <a:rPr dirty="0" sz="3000" spc="180">
                <a:solidFill>
                  <a:srgbClr val="13110E"/>
                </a:solidFill>
                <a:latin typeface="Roboto"/>
                <a:cs typeface="Roboto"/>
              </a:rPr>
              <a:t>higher</a:t>
            </a:r>
            <a:endParaRPr sz="3000">
              <a:latin typeface="Roboto"/>
              <a:cs typeface="Roboto"/>
            </a:endParaRPr>
          </a:p>
        </p:txBody>
      </p:sp>
      <p:sp>
        <p:nvSpPr>
          <p:cNvPr id="15" name="object 15" descr=""/>
          <p:cNvSpPr txBox="1"/>
          <p:nvPr/>
        </p:nvSpPr>
        <p:spPr>
          <a:xfrm>
            <a:off x="11175693" y="4459596"/>
            <a:ext cx="6224270" cy="487680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  <a:tabLst>
                <a:tab pos="1821180" algn="l"/>
                <a:tab pos="3578860" algn="l"/>
                <a:tab pos="4879975" algn="l"/>
              </a:tabLst>
            </a:pPr>
            <a:r>
              <a:rPr dirty="0" sz="3000" spc="185">
                <a:solidFill>
                  <a:srgbClr val="13110E"/>
                </a:solidFill>
                <a:latin typeface="Roboto"/>
                <a:cs typeface="Roboto"/>
              </a:rPr>
              <a:t>ratings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	</a:t>
            </a:r>
            <a:r>
              <a:rPr dirty="0" sz="3000" spc="195">
                <a:solidFill>
                  <a:srgbClr val="13110E"/>
                </a:solidFill>
                <a:latin typeface="Roboto"/>
                <a:cs typeface="Roboto"/>
              </a:rPr>
              <a:t>(above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	</a:t>
            </a:r>
            <a:r>
              <a:rPr dirty="0" sz="3000" spc="120">
                <a:solidFill>
                  <a:srgbClr val="13110E"/>
                </a:solidFill>
                <a:latin typeface="Roboto"/>
                <a:cs typeface="Roboto"/>
              </a:rPr>
              <a:t>3.</a:t>
            </a:r>
            <a:r>
              <a:rPr dirty="0" sz="3000" spc="-484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160">
                <a:solidFill>
                  <a:srgbClr val="13110E"/>
                </a:solidFill>
                <a:latin typeface="Roboto"/>
                <a:cs typeface="Roboto"/>
              </a:rPr>
              <a:t>5),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	</a:t>
            </a:r>
            <a:r>
              <a:rPr dirty="0" sz="3000" spc="190">
                <a:solidFill>
                  <a:srgbClr val="13110E"/>
                </a:solidFill>
                <a:latin typeface="Roboto"/>
                <a:cs typeface="Roboto"/>
              </a:rPr>
              <a:t>exhibit</a:t>
            </a:r>
            <a:endParaRPr sz="3000">
              <a:latin typeface="Roboto"/>
              <a:cs typeface="Roboto"/>
            </a:endParaRPr>
          </a:p>
        </p:txBody>
      </p:sp>
      <p:sp>
        <p:nvSpPr>
          <p:cNvPr id="16" name="object 16" descr=""/>
          <p:cNvSpPr txBox="1"/>
          <p:nvPr/>
        </p:nvSpPr>
        <p:spPr>
          <a:xfrm>
            <a:off x="14142780" y="4850121"/>
            <a:ext cx="3257550" cy="487680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  <a:tabLst>
                <a:tab pos="1598295" algn="l"/>
              </a:tabLst>
            </a:pPr>
            <a:r>
              <a:rPr dirty="0" sz="3000" spc="125">
                <a:solidFill>
                  <a:srgbClr val="13110E"/>
                </a:solidFill>
                <a:latin typeface="Roboto"/>
                <a:cs typeface="Roboto"/>
              </a:rPr>
              <a:t>and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	</a:t>
            </a:r>
            <a:r>
              <a:rPr dirty="0" sz="3000" spc="190">
                <a:solidFill>
                  <a:srgbClr val="13110E"/>
                </a:solidFill>
                <a:latin typeface="Roboto"/>
                <a:cs typeface="Roboto"/>
              </a:rPr>
              <a:t>possibly</a:t>
            </a:r>
            <a:endParaRPr sz="3000">
              <a:latin typeface="Roboto"/>
              <a:cs typeface="Roboto"/>
            </a:endParaRPr>
          </a:p>
        </p:txBody>
      </p:sp>
      <p:sp>
        <p:nvSpPr>
          <p:cNvPr id="17" name="object 17" descr=""/>
          <p:cNvSpPr txBox="1"/>
          <p:nvPr/>
        </p:nvSpPr>
        <p:spPr>
          <a:xfrm>
            <a:off x="13668900" y="5240646"/>
            <a:ext cx="3731260" cy="487680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  <a:tabLst>
                <a:tab pos="1283335" algn="l"/>
              </a:tabLst>
            </a:pPr>
            <a:r>
              <a:rPr dirty="0" sz="3000" spc="150">
                <a:solidFill>
                  <a:srgbClr val="13110E"/>
                </a:solidFill>
                <a:latin typeface="Roboto"/>
                <a:cs typeface="Roboto"/>
              </a:rPr>
              <a:t>user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	</a:t>
            </a:r>
            <a:r>
              <a:rPr dirty="0" sz="3000" spc="210">
                <a:solidFill>
                  <a:srgbClr val="13110E"/>
                </a:solidFill>
                <a:latin typeface="Roboto"/>
                <a:cs typeface="Roboto"/>
              </a:rPr>
              <a:t>engagement</a:t>
            </a:r>
            <a:endParaRPr sz="3000">
              <a:latin typeface="Roboto"/>
              <a:cs typeface="Roboto"/>
            </a:endParaRPr>
          </a:p>
        </p:txBody>
      </p:sp>
      <p:sp>
        <p:nvSpPr>
          <p:cNvPr id="18" name="object 18" descr=""/>
          <p:cNvSpPr txBox="1"/>
          <p:nvPr/>
        </p:nvSpPr>
        <p:spPr>
          <a:xfrm>
            <a:off x="11175693" y="4850121"/>
            <a:ext cx="2110740" cy="1268730"/>
          </a:xfrm>
          <a:prstGeom prst="rect">
            <a:avLst/>
          </a:prstGeom>
        </p:spPr>
        <p:txBody>
          <a:bodyPr wrap="square" lIns="0" tIns="84455" rIns="0" bIns="0" rtlCol="0" vert="horz">
            <a:spAutoFit/>
          </a:bodyPr>
          <a:lstStyle/>
          <a:p>
            <a:pPr algn="just" marL="12700" marR="5080">
              <a:lnSpc>
                <a:spcPts val="3080"/>
              </a:lnSpc>
              <a:spcBef>
                <a:spcPts val="665"/>
              </a:spcBef>
            </a:pPr>
            <a:r>
              <a:rPr dirty="0" sz="3000" spc="204">
                <a:solidFill>
                  <a:srgbClr val="13110E"/>
                </a:solidFill>
                <a:latin typeface="Roboto"/>
                <a:cs typeface="Roboto"/>
              </a:rPr>
              <a:t>consistent </a:t>
            </a:r>
            <a:r>
              <a:rPr dirty="0" sz="3000" spc="200">
                <a:solidFill>
                  <a:srgbClr val="13110E"/>
                </a:solidFill>
                <a:latin typeface="Roboto"/>
                <a:cs typeface="Roboto"/>
              </a:rPr>
              <a:t>increasing </a:t>
            </a:r>
            <a:r>
              <a:rPr dirty="0" sz="3000" spc="180">
                <a:solidFill>
                  <a:srgbClr val="13110E"/>
                </a:solidFill>
                <a:latin typeface="Roboto"/>
                <a:cs typeface="Roboto"/>
              </a:rPr>
              <a:t>over</a:t>
            </a:r>
            <a:r>
              <a:rPr dirty="0" sz="3000" spc="52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180">
                <a:solidFill>
                  <a:srgbClr val="13110E"/>
                </a:solidFill>
                <a:latin typeface="Roboto"/>
                <a:cs typeface="Roboto"/>
              </a:rPr>
              <a:t>time.</a:t>
            </a:r>
            <a:endParaRPr sz="3000">
              <a:latin typeface="Roboto"/>
              <a:cs typeface="Roboto"/>
            </a:endParaRPr>
          </a:p>
        </p:txBody>
      </p:sp>
      <p:sp>
        <p:nvSpPr>
          <p:cNvPr id="19" name="object 19" descr=""/>
          <p:cNvSpPr txBox="1"/>
          <p:nvPr/>
        </p:nvSpPr>
        <p:spPr>
          <a:xfrm>
            <a:off x="11175693" y="6412221"/>
            <a:ext cx="6224270" cy="1268730"/>
          </a:xfrm>
          <a:prstGeom prst="rect">
            <a:avLst/>
          </a:prstGeom>
        </p:spPr>
        <p:txBody>
          <a:bodyPr wrap="square" lIns="0" tIns="85725" rIns="0" bIns="0" rtlCol="0" vert="horz">
            <a:spAutoFit/>
          </a:bodyPr>
          <a:lstStyle/>
          <a:p>
            <a:pPr algn="just" marL="12700" marR="5080">
              <a:lnSpc>
                <a:spcPts val="3070"/>
              </a:lnSpc>
              <a:spcBef>
                <a:spcPts val="675"/>
              </a:spcBef>
              <a:tabLst>
                <a:tab pos="1908810" algn="l"/>
                <a:tab pos="3928745" algn="l"/>
              </a:tabLst>
            </a:pPr>
            <a:r>
              <a:rPr dirty="0" sz="3000" spc="165">
                <a:solidFill>
                  <a:srgbClr val="13110E"/>
                </a:solidFill>
                <a:latin typeface="Roboto"/>
                <a:cs typeface="Roboto"/>
              </a:rPr>
              <a:t>High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	</a:t>
            </a:r>
            <a:r>
              <a:rPr dirty="0" sz="3000" spc="170">
                <a:solidFill>
                  <a:srgbClr val="13110E"/>
                </a:solidFill>
                <a:latin typeface="Roboto"/>
                <a:cs typeface="Roboto"/>
              </a:rPr>
              <a:t>rated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	</a:t>
            </a:r>
            <a:r>
              <a:rPr dirty="0" sz="3000" spc="200">
                <a:solidFill>
                  <a:srgbClr val="13110E"/>
                </a:solidFill>
                <a:latin typeface="Roboto"/>
                <a:cs typeface="Roboto"/>
              </a:rPr>
              <a:t>restaurants </a:t>
            </a:r>
            <a:r>
              <a:rPr dirty="0" sz="3000" spc="204">
                <a:solidFill>
                  <a:srgbClr val="13110E"/>
                </a:solidFill>
                <a:latin typeface="Roboto"/>
                <a:cs typeface="Roboto"/>
              </a:rPr>
              <a:t>maintain</a:t>
            </a:r>
            <a:r>
              <a:rPr dirty="0" sz="3000" spc="254">
                <a:solidFill>
                  <a:srgbClr val="13110E"/>
                </a:solidFill>
                <a:latin typeface="Roboto"/>
                <a:cs typeface="Roboto"/>
              </a:rPr>
              <a:t> 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a</a:t>
            </a:r>
            <a:r>
              <a:rPr dirty="0" sz="3000" spc="254">
                <a:solidFill>
                  <a:srgbClr val="13110E"/>
                </a:solidFill>
                <a:latin typeface="Roboto"/>
                <a:cs typeface="Roboto"/>
              </a:rPr>
              <a:t>  </a:t>
            </a:r>
            <a:r>
              <a:rPr dirty="0" sz="3000" spc="185">
                <a:solidFill>
                  <a:srgbClr val="13110E"/>
                </a:solidFill>
                <a:latin typeface="Roboto"/>
                <a:cs typeface="Roboto"/>
              </a:rPr>
              <a:t>steady</a:t>
            </a:r>
            <a:r>
              <a:rPr dirty="0" sz="3000" spc="254">
                <a:solidFill>
                  <a:srgbClr val="13110E"/>
                </a:solidFill>
                <a:latin typeface="Roboto"/>
                <a:cs typeface="Roboto"/>
              </a:rPr>
              <a:t>  </a:t>
            </a:r>
            <a:r>
              <a:rPr dirty="0" sz="3000" spc="120">
                <a:solidFill>
                  <a:srgbClr val="13110E"/>
                </a:solidFill>
                <a:latin typeface="Roboto"/>
                <a:cs typeface="Roboto"/>
              </a:rPr>
              <a:t>or</a:t>
            </a:r>
            <a:r>
              <a:rPr dirty="0" sz="3000" spc="254">
                <a:solidFill>
                  <a:srgbClr val="13110E"/>
                </a:solidFill>
                <a:latin typeface="Roboto"/>
                <a:cs typeface="Roboto"/>
              </a:rPr>
              <a:t>  </a:t>
            </a:r>
            <a:r>
              <a:rPr dirty="0" sz="3000" spc="195">
                <a:solidFill>
                  <a:srgbClr val="13110E"/>
                </a:solidFill>
                <a:latin typeface="Roboto"/>
                <a:cs typeface="Roboto"/>
              </a:rPr>
              <a:t>growing level</a:t>
            </a:r>
            <a:r>
              <a:rPr dirty="0" sz="3000" spc="30">
                <a:solidFill>
                  <a:srgbClr val="13110E"/>
                </a:solidFill>
                <a:latin typeface="Roboto"/>
                <a:cs typeface="Roboto"/>
              </a:rPr>
              <a:t>  </a:t>
            </a:r>
            <a:r>
              <a:rPr dirty="0" sz="3000" spc="165">
                <a:solidFill>
                  <a:srgbClr val="13110E"/>
                </a:solidFill>
                <a:latin typeface="Roboto"/>
                <a:cs typeface="Roboto"/>
              </a:rPr>
              <a:t>of</a:t>
            </a:r>
            <a:r>
              <a:rPr dirty="0" sz="3000" spc="35">
                <a:solidFill>
                  <a:srgbClr val="13110E"/>
                </a:solidFill>
                <a:latin typeface="Roboto"/>
                <a:cs typeface="Roboto"/>
              </a:rPr>
              <a:t>  </a:t>
            </a:r>
            <a:r>
              <a:rPr dirty="0" sz="3000" spc="170">
                <a:solidFill>
                  <a:srgbClr val="13110E"/>
                </a:solidFill>
                <a:latin typeface="Roboto"/>
                <a:cs typeface="Roboto"/>
              </a:rPr>
              <a:t>user</a:t>
            </a:r>
            <a:r>
              <a:rPr dirty="0" sz="3000" spc="30">
                <a:solidFill>
                  <a:srgbClr val="13110E"/>
                </a:solidFill>
                <a:latin typeface="Roboto"/>
                <a:cs typeface="Roboto"/>
              </a:rPr>
              <a:t>  </a:t>
            </a:r>
            <a:r>
              <a:rPr dirty="0" sz="3000" spc="220">
                <a:solidFill>
                  <a:srgbClr val="13110E"/>
                </a:solidFill>
                <a:latin typeface="Roboto"/>
                <a:cs typeface="Roboto"/>
              </a:rPr>
              <a:t>engagement</a:t>
            </a:r>
            <a:r>
              <a:rPr dirty="0" sz="3000" spc="35">
                <a:solidFill>
                  <a:srgbClr val="13110E"/>
                </a:solidFill>
                <a:latin typeface="Roboto"/>
                <a:cs typeface="Roboto"/>
              </a:rPr>
              <a:t>  </a:t>
            </a:r>
            <a:r>
              <a:rPr dirty="0" sz="3000" spc="160">
                <a:solidFill>
                  <a:srgbClr val="13110E"/>
                </a:solidFill>
                <a:latin typeface="Roboto"/>
                <a:cs typeface="Roboto"/>
              </a:rPr>
              <a:t>over</a:t>
            </a:r>
            <a:endParaRPr sz="3000">
              <a:latin typeface="Roboto"/>
              <a:cs typeface="Roboto"/>
            </a:endParaRPr>
          </a:p>
        </p:txBody>
      </p:sp>
      <p:sp>
        <p:nvSpPr>
          <p:cNvPr id="20" name="object 20" descr=""/>
          <p:cNvSpPr txBox="1"/>
          <p:nvPr/>
        </p:nvSpPr>
        <p:spPr>
          <a:xfrm>
            <a:off x="11175693" y="7583796"/>
            <a:ext cx="3769995" cy="487680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  <a:tabLst>
                <a:tab pos="1848485" algn="l"/>
              </a:tabLst>
            </a:pPr>
            <a:r>
              <a:rPr dirty="0" sz="3000" spc="190">
                <a:solidFill>
                  <a:srgbClr val="13110E"/>
                </a:solidFill>
                <a:latin typeface="Roboto"/>
                <a:cs typeface="Roboto"/>
              </a:rPr>
              <a:t>time,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	</a:t>
            </a:r>
            <a:r>
              <a:rPr dirty="0" sz="3000" spc="210">
                <a:solidFill>
                  <a:srgbClr val="13110E"/>
                </a:solidFill>
                <a:latin typeface="Roboto"/>
                <a:cs typeface="Roboto"/>
              </a:rPr>
              <a:t>reflecting</a:t>
            </a:r>
            <a:endParaRPr sz="3000">
              <a:latin typeface="Roboto"/>
              <a:cs typeface="Roboto"/>
            </a:endParaRPr>
          </a:p>
        </p:txBody>
      </p:sp>
      <p:sp>
        <p:nvSpPr>
          <p:cNvPr id="21" name="object 21" descr=""/>
          <p:cNvSpPr txBox="1"/>
          <p:nvPr/>
        </p:nvSpPr>
        <p:spPr>
          <a:xfrm>
            <a:off x="11175693" y="7974321"/>
            <a:ext cx="4462780" cy="487680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  <a:tabLst>
                <a:tab pos="2927350" algn="l"/>
              </a:tabLst>
            </a:pPr>
            <a:r>
              <a:rPr dirty="0" sz="3000" spc="204">
                <a:solidFill>
                  <a:srgbClr val="13110E"/>
                </a:solidFill>
                <a:latin typeface="Roboto"/>
                <a:cs typeface="Roboto"/>
              </a:rPr>
              <a:t>customer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	</a:t>
            </a:r>
            <a:r>
              <a:rPr dirty="0" sz="3000" spc="195">
                <a:solidFill>
                  <a:srgbClr val="13110E"/>
                </a:solidFill>
                <a:latin typeface="Roboto"/>
                <a:cs typeface="Roboto"/>
              </a:rPr>
              <a:t>interest</a:t>
            </a:r>
            <a:endParaRPr sz="3000">
              <a:latin typeface="Roboto"/>
              <a:cs typeface="Roboto"/>
            </a:endParaRPr>
          </a:p>
        </p:txBody>
      </p:sp>
      <p:sp>
        <p:nvSpPr>
          <p:cNvPr id="22" name="object 22" descr=""/>
          <p:cNvSpPr txBox="1"/>
          <p:nvPr/>
        </p:nvSpPr>
        <p:spPr>
          <a:xfrm>
            <a:off x="15789693" y="7583796"/>
            <a:ext cx="1610360" cy="878205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algn="r" marR="5080">
              <a:lnSpc>
                <a:spcPts val="3340"/>
              </a:lnSpc>
              <a:spcBef>
                <a:spcPts val="130"/>
              </a:spcBef>
            </a:pPr>
            <a:r>
              <a:rPr dirty="0" sz="3000" spc="195">
                <a:solidFill>
                  <a:srgbClr val="13110E"/>
                </a:solidFill>
                <a:latin typeface="Roboto"/>
                <a:cs typeface="Roboto"/>
              </a:rPr>
              <a:t>ongoing</a:t>
            </a:r>
            <a:endParaRPr sz="3000">
              <a:latin typeface="Roboto"/>
              <a:cs typeface="Roboto"/>
            </a:endParaRPr>
          </a:p>
          <a:p>
            <a:pPr algn="r" marR="5080">
              <a:lnSpc>
                <a:spcPts val="3340"/>
              </a:lnSpc>
            </a:pPr>
            <a:r>
              <a:rPr dirty="0" sz="3000" spc="125">
                <a:solidFill>
                  <a:srgbClr val="13110E"/>
                </a:solidFill>
                <a:latin typeface="Roboto"/>
                <a:cs typeface="Roboto"/>
              </a:rPr>
              <a:t>and</a:t>
            </a:r>
            <a:endParaRPr sz="3000">
              <a:latin typeface="Roboto"/>
              <a:cs typeface="Roboto"/>
            </a:endParaRPr>
          </a:p>
        </p:txBody>
      </p:sp>
      <p:sp>
        <p:nvSpPr>
          <p:cNvPr id="23" name="object 23" descr=""/>
          <p:cNvSpPr txBox="1"/>
          <p:nvPr/>
        </p:nvSpPr>
        <p:spPr>
          <a:xfrm>
            <a:off x="11175693" y="8364846"/>
            <a:ext cx="2539365" cy="487680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3000" spc="215">
                <a:solidFill>
                  <a:srgbClr val="13110E"/>
                </a:solidFill>
                <a:latin typeface="Roboto"/>
                <a:cs typeface="Roboto"/>
              </a:rPr>
              <a:t>satisfaction.</a:t>
            </a:r>
            <a:endParaRPr sz="3000">
              <a:latin typeface="Roboto"/>
              <a:cs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EFEF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 descr=""/>
          <p:cNvSpPr/>
          <p:nvPr/>
        </p:nvSpPr>
        <p:spPr>
          <a:xfrm>
            <a:off x="1052512" y="1243012"/>
            <a:ext cx="4601210" cy="0"/>
          </a:xfrm>
          <a:custGeom>
            <a:avLst/>
            <a:gdLst/>
            <a:ahLst/>
            <a:cxnLst/>
            <a:rect l="l" t="t" r="r" b="b"/>
            <a:pathLst>
              <a:path w="4601210" h="0">
                <a:moveTo>
                  <a:pt x="0" y="0"/>
                </a:moveTo>
                <a:lnTo>
                  <a:pt x="4601199" y="0"/>
                </a:lnTo>
              </a:path>
            </a:pathLst>
          </a:custGeom>
          <a:ln w="47624">
            <a:solidFill>
              <a:srgbClr val="F7862B"/>
            </a:solidFill>
          </a:ln>
        </p:spPr>
        <p:txBody>
          <a:bodyPr wrap="square" lIns="0" tIns="0" rIns="0" bIns="0" rtlCol="0"/>
          <a:lstStyle/>
          <a:p/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89297" y="3610844"/>
            <a:ext cx="7553324" cy="5648324"/>
          </a:xfrm>
          <a:prstGeom prst="rect">
            <a:avLst/>
          </a:prstGeom>
        </p:spPr>
      </p:pic>
      <p:pic>
        <p:nvPicPr>
          <p:cNvPr id="5" name="object 5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870863" y="3610844"/>
            <a:ext cx="7553324" cy="5648324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025736" y="1532759"/>
            <a:ext cx="7764145" cy="71120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10"/>
              <a:t>Trend</a:t>
            </a:r>
            <a:r>
              <a:rPr dirty="0" spc="-195"/>
              <a:t> </a:t>
            </a:r>
            <a:r>
              <a:rPr dirty="0" spc="-65"/>
              <a:t>and</a:t>
            </a:r>
            <a:r>
              <a:rPr dirty="0" spc="-185"/>
              <a:t> </a:t>
            </a:r>
            <a:r>
              <a:rPr dirty="0" spc="-100"/>
              <a:t>Seasonality</a:t>
            </a:r>
            <a:r>
              <a:rPr dirty="0" spc="-185"/>
              <a:t> </a:t>
            </a:r>
            <a:r>
              <a:rPr dirty="0" spc="-45"/>
              <a:t>Analysis</a:t>
            </a:r>
          </a:p>
        </p:txBody>
      </p:sp>
      <p:grpSp>
        <p:nvGrpSpPr>
          <p:cNvPr id="7" name="object 7" descr=""/>
          <p:cNvGrpSpPr/>
          <p:nvPr/>
        </p:nvGrpSpPr>
        <p:grpSpPr>
          <a:xfrm>
            <a:off x="1189297" y="2575559"/>
            <a:ext cx="7629525" cy="1088390"/>
            <a:chOff x="1189297" y="2575559"/>
            <a:chExt cx="7629525" cy="1088390"/>
          </a:xfrm>
        </p:grpSpPr>
        <p:sp>
          <p:nvSpPr>
            <p:cNvPr id="8" name="object 8" descr=""/>
            <p:cNvSpPr/>
            <p:nvPr/>
          </p:nvSpPr>
          <p:spPr>
            <a:xfrm>
              <a:off x="1189297" y="2576567"/>
              <a:ext cx="7629525" cy="971550"/>
            </a:xfrm>
            <a:custGeom>
              <a:avLst/>
              <a:gdLst/>
              <a:ahLst/>
              <a:cxnLst/>
              <a:rect l="l" t="t" r="r" b="b"/>
              <a:pathLst>
                <a:path w="7629525" h="971550">
                  <a:moveTo>
                    <a:pt x="7629524" y="971549"/>
                  </a:moveTo>
                  <a:lnTo>
                    <a:pt x="0" y="971549"/>
                  </a:lnTo>
                  <a:lnTo>
                    <a:pt x="0" y="0"/>
                  </a:lnTo>
                  <a:lnTo>
                    <a:pt x="7629524" y="0"/>
                  </a:lnTo>
                  <a:lnTo>
                    <a:pt x="7629524" y="971549"/>
                  </a:lnTo>
                  <a:close/>
                </a:path>
              </a:pathLst>
            </a:custGeom>
            <a:solidFill>
              <a:srgbClr val="CB744A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9" name="object 9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508247" y="2575559"/>
              <a:ext cx="2993135" cy="1088135"/>
            </a:xfrm>
            <a:prstGeom prst="rect">
              <a:avLst/>
            </a:prstGeom>
          </p:spPr>
        </p:pic>
      </p:grpSp>
      <p:grpSp>
        <p:nvGrpSpPr>
          <p:cNvPr id="10" name="object 10" descr=""/>
          <p:cNvGrpSpPr/>
          <p:nvPr/>
        </p:nvGrpSpPr>
        <p:grpSpPr>
          <a:xfrm>
            <a:off x="9793282" y="2575559"/>
            <a:ext cx="7629525" cy="975360"/>
            <a:chOff x="9793282" y="2575559"/>
            <a:chExt cx="7629525" cy="975360"/>
          </a:xfrm>
        </p:grpSpPr>
        <p:sp>
          <p:nvSpPr>
            <p:cNvPr id="11" name="object 11" descr=""/>
            <p:cNvSpPr/>
            <p:nvPr/>
          </p:nvSpPr>
          <p:spPr>
            <a:xfrm>
              <a:off x="9793282" y="2576567"/>
              <a:ext cx="7629525" cy="971550"/>
            </a:xfrm>
            <a:custGeom>
              <a:avLst/>
              <a:gdLst/>
              <a:ahLst/>
              <a:cxnLst/>
              <a:rect l="l" t="t" r="r" b="b"/>
              <a:pathLst>
                <a:path w="7629525" h="971550">
                  <a:moveTo>
                    <a:pt x="7629524" y="971549"/>
                  </a:moveTo>
                  <a:lnTo>
                    <a:pt x="0" y="971549"/>
                  </a:lnTo>
                  <a:lnTo>
                    <a:pt x="0" y="0"/>
                  </a:lnTo>
                  <a:lnTo>
                    <a:pt x="7629524" y="0"/>
                  </a:lnTo>
                  <a:lnTo>
                    <a:pt x="7629524" y="971549"/>
                  </a:lnTo>
                  <a:close/>
                </a:path>
              </a:pathLst>
            </a:custGeom>
            <a:solidFill>
              <a:srgbClr val="E44E29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2" name="object 12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1625071" y="2575559"/>
              <a:ext cx="3995927" cy="975359"/>
            </a:xfrm>
            <a:prstGeom prst="rect">
              <a:avLst/>
            </a:prstGeom>
          </p:spPr>
        </p:pic>
      </p:grpSp>
      <p:sp>
        <p:nvSpPr>
          <p:cNvPr id="13" name="object 13" descr=""/>
          <p:cNvSpPr txBox="1"/>
          <p:nvPr/>
        </p:nvSpPr>
        <p:spPr>
          <a:xfrm>
            <a:off x="4759172" y="5105876"/>
            <a:ext cx="1932305" cy="33972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2050" spc="-60">
                <a:solidFill>
                  <a:srgbClr val="13110E"/>
                </a:solidFill>
                <a:latin typeface="Roboto"/>
                <a:cs typeface="Roboto"/>
              </a:rPr>
              <a:t>Downward</a:t>
            </a:r>
            <a:r>
              <a:rPr dirty="0" sz="2050" spc="-65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2050" spc="-20">
                <a:solidFill>
                  <a:srgbClr val="13110E"/>
                </a:solidFill>
                <a:latin typeface="Roboto"/>
                <a:cs typeface="Roboto"/>
              </a:rPr>
              <a:t>Trend</a:t>
            </a:r>
            <a:endParaRPr sz="2050">
              <a:latin typeface="Roboto"/>
              <a:cs typeface="Roboto"/>
            </a:endParaRPr>
          </a:p>
        </p:txBody>
      </p:sp>
      <p:sp>
        <p:nvSpPr>
          <p:cNvPr id="14" name="object 14" descr=""/>
          <p:cNvSpPr txBox="1"/>
          <p:nvPr/>
        </p:nvSpPr>
        <p:spPr>
          <a:xfrm>
            <a:off x="14659557" y="5105876"/>
            <a:ext cx="1597660" cy="33972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2050" spc="-60">
                <a:solidFill>
                  <a:srgbClr val="13110E"/>
                </a:solidFill>
                <a:latin typeface="Roboto"/>
                <a:cs typeface="Roboto"/>
              </a:rPr>
              <a:t>Upward</a:t>
            </a:r>
            <a:r>
              <a:rPr dirty="0" sz="2050" spc="-8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2050" spc="-25">
                <a:solidFill>
                  <a:srgbClr val="13110E"/>
                </a:solidFill>
                <a:latin typeface="Roboto"/>
                <a:cs typeface="Roboto"/>
              </a:rPr>
              <a:t>Trend</a:t>
            </a:r>
            <a:endParaRPr sz="2050">
              <a:latin typeface="Roboto"/>
              <a:cs typeface="Roboto"/>
            </a:endParaRPr>
          </a:p>
        </p:txBody>
      </p:sp>
      <p:sp>
        <p:nvSpPr>
          <p:cNvPr id="15" name="object 15" descr=""/>
          <p:cNvSpPr txBox="1"/>
          <p:nvPr/>
        </p:nvSpPr>
        <p:spPr>
          <a:xfrm>
            <a:off x="6251364" y="6241373"/>
            <a:ext cx="6171565" cy="339725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2050" spc="-60">
                <a:solidFill>
                  <a:srgbClr val="13110E"/>
                </a:solidFill>
                <a:latin typeface="Roboto"/>
                <a:cs typeface="Roboto"/>
              </a:rPr>
              <a:t>Year</a:t>
            </a:r>
            <a:r>
              <a:rPr dirty="0" sz="2050" spc="-8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2050" spc="-65">
                <a:solidFill>
                  <a:srgbClr val="13110E"/>
                </a:solidFill>
                <a:latin typeface="Roboto"/>
                <a:cs typeface="Roboto"/>
              </a:rPr>
              <a:t>Starting</a:t>
            </a:r>
            <a:r>
              <a:rPr dirty="0" sz="2050" spc="-75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2050" spc="-50">
                <a:solidFill>
                  <a:srgbClr val="13110E"/>
                </a:solidFill>
                <a:latin typeface="Roboto"/>
                <a:cs typeface="Roboto"/>
              </a:rPr>
              <a:t>and</a:t>
            </a:r>
            <a:r>
              <a:rPr dirty="0" sz="2050" spc="-75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2050" spc="-50">
                <a:solidFill>
                  <a:srgbClr val="13110E"/>
                </a:solidFill>
                <a:latin typeface="Roboto"/>
                <a:cs typeface="Roboto"/>
              </a:rPr>
              <a:t>Ending</a:t>
            </a:r>
            <a:r>
              <a:rPr dirty="0" sz="2050" spc="-75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2050" spc="-20">
                <a:solidFill>
                  <a:srgbClr val="13110E"/>
                </a:solidFill>
                <a:latin typeface="Roboto"/>
                <a:cs typeface="Roboto"/>
              </a:rPr>
              <a:t>(Nov</a:t>
            </a:r>
            <a:r>
              <a:rPr dirty="0" sz="2050" spc="-8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2050" spc="-365">
                <a:solidFill>
                  <a:srgbClr val="13110E"/>
                </a:solidFill>
                <a:latin typeface="Roboto"/>
                <a:cs typeface="Roboto"/>
              </a:rPr>
              <a:t>-</a:t>
            </a:r>
            <a:r>
              <a:rPr dirty="0" sz="2050" spc="-75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2050" spc="-35">
                <a:solidFill>
                  <a:srgbClr val="13110E"/>
                </a:solidFill>
                <a:latin typeface="Roboto"/>
                <a:cs typeface="Roboto"/>
              </a:rPr>
              <a:t>Mar)</a:t>
            </a:r>
            <a:r>
              <a:rPr dirty="0" sz="2050" spc="-75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2050" spc="-45">
                <a:solidFill>
                  <a:srgbClr val="13110E"/>
                </a:solidFill>
                <a:latin typeface="Roboto"/>
                <a:cs typeface="Roboto"/>
              </a:rPr>
              <a:t>is</a:t>
            </a:r>
            <a:r>
              <a:rPr dirty="0" sz="2050" spc="-75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2050" spc="-55">
                <a:solidFill>
                  <a:srgbClr val="13110E"/>
                </a:solidFill>
                <a:latin typeface="Roboto"/>
                <a:cs typeface="Roboto"/>
              </a:rPr>
              <a:t>Highly</a:t>
            </a:r>
            <a:r>
              <a:rPr dirty="0" sz="2050" spc="-75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2050" spc="-10">
                <a:solidFill>
                  <a:srgbClr val="13110E"/>
                </a:solidFill>
                <a:latin typeface="Roboto"/>
                <a:cs typeface="Roboto"/>
              </a:rPr>
              <a:t>Engaging</a:t>
            </a:r>
            <a:endParaRPr sz="2050">
              <a:latin typeface="Roboto"/>
              <a:cs typeface="Robo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7999" cy="10286999"/>
            </a:xfrm>
            <a:prstGeom prst="rect">
              <a:avLst/>
            </a:prstGeom>
          </p:spPr>
        </p:pic>
        <p:sp>
          <p:nvSpPr>
            <p:cNvPr id="4" name="object 4" descr=""/>
            <p:cNvSpPr/>
            <p:nvPr/>
          </p:nvSpPr>
          <p:spPr>
            <a:xfrm>
              <a:off x="1052512" y="1243012"/>
              <a:ext cx="4601210" cy="0"/>
            </a:xfrm>
            <a:custGeom>
              <a:avLst/>
              <a:gdLst/>
              <a:ahLst/>
              <a:cxnLst/>
              <a:rect l="l" t="t" r="r" b="b"/>
              <a:pathLst>
                <a:path w="4601210" h="0">
                  <a:moveTo>
                    <a:pt x="0" y="0"/>
                  </a:moveTo>
                  <a:lnTo>
                    <a:pt x="4601199" y="0"/>
                  </a:lnTo>
                </a:path>
              </a:pathLst>
            </a:custGeom>
            <a:ln w="47624">
              <a:solidFill>
                <a:srgbClr val="F7862B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5" name="object 5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217936" y="3496216"/>
              <a:ext cx="8039098" cy="6790783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641953" rIns="0" bIns="0" rtlCol="0" vert="horz">
            <a:spAutoFit/>
          </a:bodyPr>
          <a:lstStyle/>
          <a:p>
            <a:pPr marL="12700" marR="5080">
              <a:lnSpc>
                <a:spcPts val="5180"/>
              </a:lnSpc>
              <a:spcBef>
                <a:spcPts val="414"/>
              </a:spcBef>
              <a:tabLst>
                <a:tab pos="1395095" algn="l"/>
                <a:tab pos="2867025" algn="l"/>
                <a:tab pos="3924300" algn="l"/>
                <a:tab pos="6675755" algn="l"/>
                <a:tab pos="7450455" algn="l"/>
                <a:tab pos="9620885" algn="l"/>
                <a:tab pos="10805160" algn="l"/>
                <a:tab pos="11989435" algn="l"/>
                <a:tab pos="14107160" algn="l"/>
              </a:tabLst>
            </a:pPr>
            <a:r>
              <a:rPr dirty="0" spc="-25"/>
              <a:t>How</a:t>
            </a:r>
            <a:r>
              <a:rPr dirty="0"/>
              <a:t>	</a:t>
            </a:r>
            <a:r>
              <a:rPr dirty="0" spc="-20"/>
              <a:t>does</a:t>
            </a:r>
            <a:r>
              <a:rPr dirty="0"/>
              <a:t>	</a:t>
            </a:r>
            <a:r>
              <a:rPr dirty="0" spc="-25"/>
              <a:t>the</a:t>
            </a:r>
            <a:r>
              <a:rPr dirty="0"/>
              <a:t>	</a:t>
            </a:r>
            <a:r>
              <a:rPr dirty="0" spc="-10"/>
              <a:t>sentiment</a:t>
            </a:r>
            <a:r>
              <a:rPr dirty="0"/>
              <a:t>	</a:t>
            </a:r>
            <a:r>
              <a:rPr dirty="0" spc="-25"/>
              <a:t>of</a:t>
            </a:r>
            <a:r>
              <a:rPr dirty="0"/>
              <a:t>	</a:t>
            </a:r>
            <a:r>
              <a:rPr dirty="0" spc="-10"/>
              <a:t>reviews</a:t>
            </a:r>
            <a:r>
              <a:rPr dirty="0"/>
              <a:t>	</a:t>
            </a:r>
            <a:r>
              <a:rPr dirty="0" spc="-25"/>
              <a:t>and</a:t>
            </a:r>
            <a:r>
              <a:rPr dirty="0"/>
              <a:t>	</a:t>
            </a:r>
            <a:r>
              <a:rPr dirty="0" spc="-20"/>
              <a:t>tips</a:t>
            </a:r>
            <a:r>
              <a:rPr dirty="0"/>
              <a:t>	</a:t>
            </a:r>
            <a:r>
              <a:rPr dirty="0" spc="-10"/>
              <a:t>(useful,</a:t>
            </a:r>
            <a:r>
              <a:rPr dirty="0"/>
              <a:t>	</a:t>
            </a:r>
            <a:r>
              <a:rPr dirty="0" spc="-110"/>
              <a:t>funny, </a:t>
            </a:r>
            <a:r>
              <a:rPr dirty="0" spc="-70"/>
              <a:t>cool)</a:t>
            </a:r>
            <a:r>
              <a:rPr dirty="0" spc="-180"/>
              <a:t> </a:t>
            </a:r>
            <a:r>
              <a:rPr dirty="0" spc="-65"/>
              <a:t>correlate</a:t>
            </a:r>
            <a:r>
              <a:rPr dirty="0" spc="-180"/>
              <a:t> </a:t>
            </a:r>
            <a:r>
              <a:rPr dirty="0" spc="-105"/>
              <a:t>with</a:t>
            </a:r>
            <a:r>
              <a:rPr dirty="0" spc="-175"/>
              <a:t> </a:t>
            </a:r>
            <a:r>
              <a:rPr dirty="0" spc="-45"/>
              <a:t>the</a:t>
            </a:r>
            <a:r>
              <a:rPr dirty="0" spc="-180"/>
              <a:t> </a:t>
            </a:r>
            <a:r>
              <a:rPr dirty="0" spc="-85"/>
              <a:t>success</a:t>
            </a:r>
            <a:r>
              <a:rPr dirty="0" spc="-175"/>
              <a:t> </a:t>
            </a:r>
            <a:r>
              <a:rPr dirty="0" spc="-75"/>
              <a:t>metrics</a:t>
            </a:r>
            <a:r>
              <a:rPr dirty="0" spc="-180"/>
              <a:t> </a:t>
            </a:r>
            <a:r>
              <a:rPr dirty="0"/>
              <a:t>of</a:t>
            </a:r>
            <a:r>
              <a:rPr dirty="0" spc="-180"/>
              <a:t> </a:t>
            </a:r>
            <a:r>
              <a:rPr dirty="0" spc="-10"/>
              <a:t>restaurants?</a:t>
            </a:r>
          </a:p>
        </p:txBody>
      </p:sp>
      <p:grpSp>
        <p:nvGrpSpPr>
          <p:cNvPr id="7" name="object 7" descr=""/>
          <p:cNvGrpSpPr/>
          <p:nvPr/>
        </p:nvGrpSpPr>
        <p:grpSpPr>
          <a:xfrm>
            <a:off x="848634" y="3838955"/>
            <a:ext cx="114300" cy="3314700"/>
            <a:chOff x="848634" y="3838955"/>
            <a:chExt cx="114300" cy="3314700"/>
          </a:xfrm>
        </p:grpSpPr>
        <p:pic>
          <p:nvPicPr>
            <p:cNvPr id="8" name="object 8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848634" y="3838955"/>
              <a:ext cx="114300" cy="114299"/>
            </a:xfrm>
            <a:prstGeom prst="rect">
              <a:avLst/>
            </a:prstGeom>
          </p:spPr>
        </p:pic>
        <p:pic>
          <p:nvPicPr>
            <p:cNvPr id="9" name="object 9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848634" y="7039355"/>
              <a:ext cx="114300" cy="114299"/>
            </a:xfrm>
            <a:prstGeom prst="rect">
              <a:avLst/>
            </a:prstGeom>
          </p:spPr>
        </p:pic>
      </p:grpSp>
      <p:sp>
        <p:nvSpPr>
          <p:cNvPr id="10" name="object 10" descr=""/>
          <p:cNvSpPr txBox="1"/>
          <p:nvPr/>
        </p:nvSpPr>
        <p:spPr>
          <a:xfrm>
            <a:off x="1128084" y="3541267"/>
            <a:ext cx="8036559" cy="535940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algn="just" marL="12700" marR="5080">
              <a:lnSpc>
                <a:spcPct val="116700"/>
              </a:lnSpc>
              <a:spcBef>
                <a:spcPts val="90"/>
              </a:spcBef>
            </a:pP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“useful,"</a:t>
            </a:r>
            <a:r>
              <a:rPr dirty="0" sz="3000" spc="434">
                <a:solidFill>
                  <a:srgbClr val="13110E"/>
                </a:solidFill>
                <a:latin typeface="Roboto"/>
                <a:cs typeface="Roboto"/>
              </a:rPr>
              <a:t> 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"funny,"</a:t>
            </a:r>
            <a:r>
              <a:rPr dirty="0" sz="3000" spc="434">
                <a:solidFill>
                  <a:srgbClr val="13110E"/>
                </a:solidFill>
                <a:latin typeface="Roboto"/>
                <a:cs typeface="Roboto"/>
              </a:rPr>
              <a:t> 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and</a:t>
            </a:r>
            <a:r>
              <a:rPr dirty="0" sz="3000" spc="434">
                <a:solidFill>
                  <a:srgbClr val="13110E"/>
                </a:solidFill>
                <a:latin typeface="Roboto"/>
                <a:cs typeface="Roboto"/>
              </a:rPr>
              <a:t> 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"cool"</a:t>
            </a:r>
            <a:r>
              <a:rPr dirty="0" sz="3000" spc="440">
                <a:solidFill>
                  <a:srgbClr val="13110E"/>
                </a:solidFill>
                <a:latin typeface="Roboto"/>
                <a:cs typeface="Roboto"/>
              </a:rPr>
              <a:t> 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are</a:t>
            </a:r>
            <a:r>
              <a:rPr dirty="0" sz="3000" spc="434">
                <a:solidFill>
                  <a:srgbClr val="13110E"/>
                </a:solidFill>
                <a:latin typeface="Roboto"/>
                <a:cs typeface="Roboto"/>
              </a:rPr>
              <a:t>  </a:t>
            </a:r>
            <a:r>
              <a:rPr dirty="0" sz="3000" spc="-55">
                <a:solidFill>
                  <a:srgbClr val="13110E"/>
                </a:solidFill>
                <a:latin typeface="Roboto"/>
                <a:cs typeface="Roboto"/>
              </a:rPr>
              <a:t>attributes </a:t>
            </a:r>
            <a:r>
              <a:rPr dirty="0" sz="3000" spc="-60">
                <a:solidFill>
                  <a:srgbClr val="13110E"/>
                </a:solidFill>
                <a:latin typeface="Roboto"/>
                <a:cs typeface="Roboto"/>
              </a:rPr>
              <a:t>associated</a:t>
            </a:r>
            <a:r>
              <a:rPr dirty="0" sz="3000" spc="-95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50">
                <a:solidFill>
                  <a:srgbClr val="13110E"/>
                </a:solidFill>
                <a:latin typeface="Roboto"/>
                <a:cs typeface="Roboto"/>
              </a:rPr>
              <a:t>with</a:t>
            </a:r>
            <a:r>
              <a:rPr dirty="0" sz="3000" spc="-95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45">
                <a:solidFill>
                  <a:srgbClr val="13110E"/>
                </a:solidFill>
                <a:latin typeface="Roboto"/>
                <a:cs typeface="Roboto"/>
              </a:rPr>
              <a:t>user</a:t>
            </a:r>
            <a:r>
              <a:rPr dirty="0" sz="3000" spc="-95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65">
                <a:solidFill>
                  <a:srgbClr val="13110E"/>
                </a:solidFill>
                <a:latin typeface="Roboto"/>
                <a:cs typeface="Roboto"/>
              </a:rPr>
              <a:t>reviews.</a:t>
            </a:r>
            <a:r>
              <a:rPr dirty="0" sz="3000" spc="-95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55">
                <a:solidFill>
                  <a:srgbClr val="13110E"/>
                </a:solidFill>
                <a:latin typeface="Roboto"/>
                <a:cs typeface="Roboto"/>
              </a:rPr>
              <a:t>They</a:t>
            </a:r>
            <a:r>
              <a:rPr dirty="0" sz="3000" spc="-9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70">
                <a:solidFill>
                  <a:srgbClr val="13110E"/>
                </a:solidFill>
                <a:latin typeface="Roboto"/>
                <a:cs typeface="Roboto"/>
              </a:rPr>
              <a:t>represent</a:t>
            </a:r>
            <a:r>
              <a:rPr dirty="0" sz="3000" spc="-95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25">
                <a:solidFill>
                  <a:srgbClr val="13110E"/>
                </a:solidFill>
                <a:latin typeface="Roboto"/>
                <a:cs typeface="Roboto"/>
              </a:rPr>
              <a:t>the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feedback</a:t>
            </a:r>
            <a:r>
              <a:rPr dirty="0" sz="3000" spc="320">
                <a:solidFill>
                  <a:srgbClr val="13110E"/>
                </a:solidFill>
                <a:latin typeface="Roboto"/>
                <a:cs typeface="Roboto"/>
              </a:rPr>
              <a:t>  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provided</a:t>
            </a:r>
            <a:r>
              <a:rPr dirty="0" sz="3000" spc="335">
                <a:solidFill>
                  <a:srgbClr val="13110E"/>
                </a:solidFill>
                <a:latin typeface="Roboto"/>
                <a:cs typeface="Roboto"/>
              </a:rPr>
              <a:t>  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by</a:t>
            </a:r>
            <a:r>
              <a:rPr dirty="0" sz="3000" spc="335">
                <a:solidFill>
                  <a:srgbClr val="13110E"/>
                </a:solidFill>
                <a:latin typeface="Roboto"/>
                <a:cs typeface="Roboto"/>
              </a:rPr>
              <a:t>  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users</a:t>
            </a:r>
            <a:r>
              <a:rPr dirty="0" sz="3000" spc="335">
                <a:solidFill>
                  <a:srgbClr val="13110E"/>
                </a:solidFill>
                <a:latin typeface="Roboto"/>
                <a:cs typeface="Roboto"/>
              </a:rPr>
              <a:t>  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about</a:t>
            </a:r>
            <a:r>
              <a:rPr dirty="0" sz="3000" spc="335">
                <a:solidFill>
                  <a:srgbClr val="13110E"/>
                </a:solidFill>
                <a:latin typeface="Roboto"/>
                <a:cs typeface="Roboto"/>
              </a:rPr>
              <a:t>   </a:t>
            </a:r>
            <a:r>
              <a:rPr dirty="0" sz="3000" spc="-25">
                <a:solidFill>
                  <a:srgbClr val="13110E"/>
                </a:solidFill>
                <a:latin typeface="Roboto"/>
                <a:cs typeface="Roboto"/>
              </a:rPr>
              <a:t>the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usefulness,</a:t>
            </a:r>
            <a:r>
              <a:rPr dirty="0" sz="3000" spc="365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humor,</a:t>
            </a:r>
            <a:r>
              <a:rPr dirty="0" sz="3000" spc="37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or</a:t>
            </a:r>
            <a:r>
              <a:rPr dirty="0" sz="3000" spc="365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coolness</a:t>
            </a:r>
            <a:r>
              <a:rPr dirty="0" sz="3000" spc="37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of</a:t>
            </a:r>
            <a:r>
              <a:rPr dirty="0" sz="3000" spc="365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a</a:t>
            </a:r>
            <a:r>
              <a:rPr dirty="0" sz="3000" spc="37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55">
                <a:solidFill>
                  <a:srgbClr val="13110E"/>
                </a:solidFill>
                <a:latin typeface="Roboto"/>
                <a:cs typeface="Roboto"/>
              </a:rPr>
              <a:t>particular </a:t>
            </a:r>
            <a:r>
              <a:rPr dirty="0" sz="3000" spc="-10">
                <a:solidFill>
                  <a:srgbClr val="13110E"/>
                </a:solidFill>
                <a:latin typeface="Roboto"/>
                <a:cs typeface="Roboto"/>
              </a:rPr>
              <a:t>review.</a:t>
            </a:r>
            <a:endParaRPr sz="3000">
              <a:latin typeface="Roboto"/>
              <a:cs typeface="Roboto"/>
            </a:endParaRPr>
          </a:p>
          <a:p>
            <a:pPr>
              <a:lnSpc>
                <a:spcPct val="100000"/>
              </a:lnSpc>
              <a:spcBef>
                <a:spcPts val="600"/>
              </a:spcBef>
            </a:pPr>
            <a:endParaRPr sz="3000">
              <a:latin typeface="Roboto"/>
              <a:cs typeface="Roboto"/>
            </a:endParaRPr>
          </a:p>
          <a:p>
            <a:pPr algn="just" marL="12700" marR="5080">
              <a:lnSpc>
                <a:spcPct val="116700"/>
              </a:lnSpc>
            </a:pPr>
            <a:r>
              <a:rPr dirty="0" sz="3000" spc="-10">
                <a:solidFill>
                  <a:srgbClr val="13110E"/>
                </a:solidFill>
                <a:latin typeface="Roboto"/>
                <a:cs typeface="Roboto"/>
              </a:rPr>
              <a:t>Higher</a:t>
            </a:r>
            <a:r>
              <a:rPr dirty="0" sz="3000" spc="-8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25">
                <a:solidFill>
                  <a:srgbClr val="13110E"/>
                </a:solidFill>
                <a:latin typeface="Roboto"/>
                <a:cs typeface="Roboto"/>
              </a:rPr>
              <a:t>counts</a:t>
            </a:r>
            <a:r>
              <a:rPr dirty="0" sz="3000" spc="-8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of</a:t>
            </a:r>
            <a:r>
              <a:rPr dirty="0" sz="3000" spc="-8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20">
                <a:solidFill>
                  <a:srgbClr val="13110E"/>
                </a:solidFill>
                <a:latin typeface="Roboto"/>
                <a:cs typeface="Roboto"/>
              </a:rPr>
              <a:t>useful,</a:t>
            </a:r>
            <a:r>
              <a:rPr dirty="0" sz="3000" spc="-8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30">
                <a:solidFill>
                  <a:srgbClr val="13110E"/>
                </a:solidFill>
                <a:latin typeface="Roboto"/>
                <a:cs typeface="Roboto"/>
              </a:rPr>
              <a:t>funny,</a:t>
            </a:r>
            <a:r>
              <a:rPr dirty="0" sz="3000" spc="-75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and</a:t>
            </a:r>
            <a:r>
              <a:rPr dirty="0" sz="3000" spc="-8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cool</a:t>
            </a:r>
            <a:r>
              <a:rPr dirty="0" sz="3000" spc="-8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25">
                <a:solidFill>
                  <a:srgbClr val="13110E"/>
                </a:solidFill>
                <a:latin typeface="Roboto"/>
                <a:cs typeface="Roboto"/>
              </a:rPr>
              <a:t>reviews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suggest</a:t>
            </a:r>
            <a:r>
              <a:rPr dirty="0" sz="3000" spc="475">
                <a:solidFill>
                  <a:srgbClr val="13110E"/>
                </a:solidFill>
                <a:latin typeface="Roboto"/>
                <a:cs typeface="Roboto"/>
              </a:rPr>
              <a:t>  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greater</a:t>
            </a:r>
            <a:r>
              <a:rPr dirty="0" sz="3000" spc="475">
                <a:solidFill>
                  <a:srgbClr val="13110E"/>
                </a:solidFill>
                <a:latin typeface="Roboto"/>
                <a:cs typeface="Roboto"/>
              </a:rPr>
              <a:t>  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user</a:t>
            </a:r>
            <a:r>
              <a:rPr dirty="0" sz="3000" spc="480">
                <a:solidFill>
                  <a:srgbClr val="13110E"/>
                </a:solidFill>
                <a:latin typeface="Roboto"/>
                <a:cs typeface="Roboto"/>
              </a:rPr>
              <a:t>  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engagement</a:t>
            </a:r>
            <a:r>
              <a:rPr dirty="0" sz="3000" spc="475">
                <a:solidFill>
                  <a:srgbClr val="13110E"/>
                </a:solidFill>
                <a:latin typeface="Roboto"/>
                <a:cs typeface="Roboto"/>
              </a:rPr>
              <a:t>   </a:t>
            </a:r>
            <a:r>
              <a:rPr dirty="0" sz="3000" spc="-25">
                <a:solidFill>
                  <a:srgbClr val="13110E"/>
                </a:solidFill>
                <a:latin typeface="Roboto"/>
                <a:cs typeface="Roboto"/>
              </a:rPr>
              <a:t>and satisfaction,</a:t>
            </a:r>
            <a:r>
              <a:rPr dirty="0" sz="3000" spc="165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which</a:t>
            </a:r>
            <a:r>
              <a:rPr dirty="0" sz="3000" spc="165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are</a:t>
            </a:r>
            <a:r>
              <a:rPr dirty="0" sz="3000" spc="165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key</a:t>
            </a:r>
            <a:r>
              <a:rPr dirty="0" sz="3000" spc="165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factors</a:t>
            </a:r>
            <a:r>
              <a:rPr dirty="0" sz="3000" spc="165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50">
                <a:solidFill>
                  <a:srgbClr val="13110E"/>
                </a:solidFill>
                <a:latin typeface="Roboto"/>
                <a:cs typeface="Roboto"/>
              </a:rPr>
              <a:t>contributing </a:t>
            </a:r>
            <a:r>
              <a:rPr dirty="0" sz="3000" spc="-20">
                <a:solidFill>
                  <a:srgbClr val="13110E"/>
                </a:solidFill>
                <a:latin typeface="Roboto"/>
                <a:cs typeface="Roboto"/>
              </a:rPr>
              <a:t>to</a:t>
            </a:r>
            <a:r>
              <a:rPr dirty="0" sz="3000" spc="-16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a</a:t>
            </a:r>
            <a:r>
              <a:rPr dirty="0" sz="3000" spc="-135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90">
                <a:solidFill>
                  <a:srgbClr val="13110E"/>
                </a:solidFill>
                <a:latin typeface="Roboto"/>
                <a:cs typeface="Roboto"/>
              </a:rPr>
              <a:t>restaurant's</a:t>
            </a:r>
            <a:r>
              <a:rPr dirty="0" sz="3000" spc="-12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10">
                <a:solidFill>
                  <a:srgbClr val="13110E"/>
                </a:solidFill>
                <a:latin typeface="Roboto"/>
                <a:cs typeface="Roboto"/>
              </a:rPr>
              <a:t>success.</a:t>
            </a:r>
            <a:endParaRPr sz="3000">
              <a:latin typeface="Roboto"/>
              <a:cs typeface="Robo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7999" cy="10286999"/>
            </a:xfrm>
            <a:prstGeom prst="rect">
              <a:avLst/>
            </a:prstGeom>
          </p:spPr>
        </p:pic>
        <p:sp>
          <p:nvSpPr>
            <p:cNvPr id="4" name="object 4" descr=""/>
            <p:cNvSpPr/>
            <p:nvPr/>
          </p:nvSpPr>
          <p:spPr>
            <a:xfrm>
              <a:off x="1052512" y="1243012"/>
              <a:ext cx="4601210" cy="0"/>
            </a:xfrm>
            <a:custGeom>
              <a:avLst/>
              <a:gdLst/>
              <a:ahLst/>
              <a:cxnLst/>
              <a:rect l="l" t="t" r="r" b="b"/>
              <a:pathLst>
                <a:path w="4601210" h="0">
                  <a:moveTo>
                    <a:pt x="0" y="0"/>
                  </a:moveTo>
                  <a:lnTo>
                    <a:pt x="4601199" y="0"/>
                  </a:lnTo>
                </a:path>
              </a:pathLst>
            </a:custGeom>
            <a:ln w="47624">
              <a:solidFill>
                <a:srgbClr val="F7862B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5" name="object 5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188844" y="6375123"/>
              <a:ext cx="9296399" cy="3911876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016000" y="1545414"/>
            <a:ext cx="15654019" cy="1368425"/>
          </a:xfrm>
          <a:prstGeom prst="rect"/>
        </p:spPr>
        <p:txBody>
          <a:bodyPr wrap="square" lIns="0" tIns="52704" rIns="0" bIns="0" rtlCol="0" vert="horz">
            <a:spAutoFit/>
          </a:bodyPr>
          <a:lstStyle/>
          <a:p>
            <a:pPr marL="12700" marR="5080">
              <a:lnSpc>
                <a:spcPts val="5180"/>
              </a:lnSpc>
              <a:spcBef>
                <a:spcPts val="414"/>
              </a:spcBef>
            </a:pPr>
            <a:r>
              <a:rPr dirty="0"/>
              <a:t>Is</a:t>
            </a:r>
            <a:r>
              <a:rPr dirty="0" spc="225"/>
              <a:t> </a:t>
            </a:r>
            <a:r>
              <a:rPr dirty="0"/>
              <a:t>there</a:t>
            </a:r>
            <a:r>
              <a:rPr dirty="0" spc="225"/>
              <a:t> </a:t>
            </a:r>
            <a:r>
              <a:rPr dirty="0"/>
              <a:t>any</a:t>
            </a:r>
            <a:r>
              <a:rPr dirty="0" spc="225"/>
              <a:t> </a:t>
            </a:r>
            <a:r>
              <a:rPr dirty="0"/>
              <a:t>difference</a:t>
            </a:r>
            <a:r>
              <a:rPr dirty="0" spc="225"/>
              <a:t> </a:t>
            </a:r>
            <a:r>
              <a:rPr dirty="0"/>
              <a:t>in</a:t>
            </a:r>
            <a:r>
              <a:rPr dirty="0" spc="229"/>
              <a:t> </a:t>
            </a:r>
            <a:r>
              <a:rPr dirty="0" spc="-10"/>
              <a:t>engagement</a:t>
            </a:r>
            <a:r>
              <a:rPr dirty="0" spc="225"/>
              <a:t> </a:t>
            </a:r>
            <a:r>
              <a:rPr dirty="0"/>
              <a:t>of</a:t>
            </a:r>
            <a:r>
              <a:rPr dirty="0" spc="225"/>
              <a:t> </a:t>
            </a:r>
            <a:r>
              <a:rPr dirty="0"/>
              <a:t>elite</a:t>
            </a:r>
            <a:r>
              <a:rPr dirty="0" spc="225"/>
              <a:t> </a:t>
            </a:r>
            <a:r>
              <a:rPr dirty="0"/>
              <a:t>users</a:t>
            </a:r>
            <a:r>
              <a:rPr dirty="0" spc="229"/>
              <a:t> </a:t>
            </a:r>
            <a:r>
              <a:rPr dirty="0"/>
              <a:t>and</a:t>
            </a:r>
            <a:r>
              <a:rPr dirty="0" spc="225"/>
              <a:t> </a:t>
            </a:r>
            <a:r>
              <a:rPr dirty="0" spc="-25"/>
              <a:t>non </a:t>
            </a:r>
            <a:r>
              <a:rPr dirty="0" spc="-55"/>
              <a:t>elite</a:t>
            </a:r>
            <a:r>
              <a:rPr dirty="0" spc="-195"/>
              <a:t> </a:t>
            </a:r>
            <a:r>
              <a:rPr dirty="0" spc="-10"/>
              <a:t>users?</a:t>
            </a:r>
          </a:p>
        </p:txBody>
      </p:sp>
      <p:grpSp>
        <p:nvGrpSpPr>
          <p:cNvPr id="7" name="object 7" descr=""/>
          <p:cNvGrpSpPr/>
          <p:nvPr/>
        </p:nvGrpSpPr>
        <p:grpSpPr>
          <a:xfrm>
            <a:off x="848634" y="3267075"/>
            <a:ext cx="114300" cy="2247900"/>
            <a:chOff x="848634" y="3267075"/>
            <a:chExt cx="114300" cy="2247900"/>
          </a:xfrm>
        </p:grpSpPr>
        <p:pic>
          <p:nvPicPr>
            <p:cNvPr id="8" name="object 8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848634" y="3267075"/>
              <a:ext cx="114300" cy="114299"/>
            </a:xfrm>
            <a:prstGeom prst="rect">
              <a:avLst/>
            </a:prstGeom>
          </p:spPr>
        </p:pic>
        <p:pic>
          <p:nvPicPr>
            <p:cNvPr id="9" name="object 9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848634" y="4333874"/>
              <a:ext cx="114300" cy="114299"/>
            </a:xfrm>
            <a:prstGeom prst="rect">
              <a:avLst/>
            </a:prstGeom>
          </p:spPr>
        </p:pic>
        <p:pic>
          <p:nvPicPr>
            <p:cNvPr id="10" name="object 10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848634" y="5400674"/>
              <a:ext cx="114300" cy="114299"/>
            </a:xfrm>
            <a:prstGeom prst="rect">
              <a:avLst/>
            </a:prstGeom>
          </p:spPr>
        </p:pic>
      </p:grpSp>
      <p:sp>
        <p:nvSpPr>
          <p:cNvPr id="11" name="object 11" descr="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11430" rIns="0" bIns="0" rtlCol="0" vert="horz">
            <a:spAutoFit/>
          </a:bodyPr>
          <a:lstStyle/>
          <a:p>
            <a:pPr marL="12700" marR="5080">
              <a:lnSpc>
                <a:spcPct val="116700"/>
              </a:lnSpc>
              <a:spcBef>
                <a:spcPts val="90"/>
              </a:spcBef>
            </a:pPr>
            <a:r>
              <a:rPr dirty="0"/>
              <a:t>Elite</a:t>
            </a:r>
            <a:r>
              <a:rPr dirty="0" spc="-80"/>
              <a:t> </a:t>
            </a:r>
            <a:r>
              <a:rPr dirty="0" spc="-10"/>
              <a:t>users</a:t>
            </a:r>
            <a:r>
              <a:rPr dirty="0" spc="-80"/>
              <a:t> </a:t>
            </a:r>
            <a:r>
              <a:rPr dirty="0"/>
              <a:t>are</a:t>
            </a:r>
            <a:r>
              <a:rPr dirty="0" spc="-75"/>
              <a:t> </a:t>
            </a:r>
            <a:r>
              <a:rPr dirty="0" spc="-55"/>
              <a:t>individuals</a:t>
            </a:r>
            <a:r>
              <a:rPr dirty="0" spc="-80"/>
              <a:t> </a:t>
            </a:r>
            <a:r>
              <a:rPr dirty="0"/>
              <a:t>who</a:t>
            </a:r>
            <a:r>
              <a:rPr dirty="0" spc="-80"/>
              <a:t> </a:t>
            </a:r>
            <a:r>
              <a:rPr dirty="0"/>
              <a:t>have</a:t>
            </a:r>
            <a:r>
              <a:rPr dirty="0" spc="-75"/>
              <a:t> </a:t>
            </a:r>
            <a:r>
              <a:rPr dirty="0"/>
              <a:t>been</a:t>
            </a:r>
            <a:r>
              <a:rPr dirty="0" spc="-80"/>
              <a:t> </a:t>
            </a:r>
            <a:r>
              <a:rPr dirty="0" spc="-40"/>
              <a:t>recognized</a:t>
            </a:r>
            <a:r>
              <a:rPr dirty="0" spc="-80"/>
              <a:t> </a:t>
            </a:r>
            <a:r>
              <a:rPr dirty="0"/>
              <a:t>and</a:t>
            </a:r>
            <a:r>
              <a:rPr dirty="0" spc="-75"/>
              <a:t> </a:t>
            </a:r>
            <a:r>
              <a:rPr dirty="0" spc="-25"/>
              <a:t>awarded</a:t>
            </a:r>
            <a:r>
              <a:rPr dirty="0" spc="-80"/>
              <a:t> </a:t>
            </a:r>
            <a:r>
              <a:rPr dirty="0"/>
              <a:t>the</a:t>
            </a:r>
            <a:r>
              <a:rPr dirty="0" spc="-75"/>
              <a:t> </a:t>
            </a:r>
            <a:r>
              <a:rPr dirty="0" spc="-45"/>
              <a:t>"Elite"</a:t>
            </a:r>
            <a:r>
              <a:rPr dirty="0" spc="-80"/>
              <a:t> </a:t>
            </a:r>
            <a:r>
              <a:rPr dirty="0" spc="-35"/>
              <a:t>status</a:t>
            </a:r>
            <a:r>
              <a:rPr dirty="0" spc="-80"/>
              <a:t> </a:t>
            </a:r>
            <a:r>
              <a:rPr dirty="0"/>
              <a:t>by</a:t>
            </a:r>
            <a:r>
              <a:rPr dirty="0" spc="-75"/>
              <a:t> </a:t>
            </a:r>
            <a:r>
              <a:rPr dirty="0"/>
              <a:t>Yelp</a:t>
            </a:r>
            <a:r>
              <a:rPr dirty="0" spc="-90"/>
              <a:t> </a:t>
            </a:r>
            <a:r>
              <a:rPr dirty="0" spc="-25"/>
              <a:t>for </a:t>
            </a:r>
            <a:r>
              <a:rPr dirty="0" spc="-75"/>
              <a:t>their</a:t>
            </a:r>
            <a:r>
              <a:rPr dirty="0" spc="-80"/>
              <a:t> </a:t>
            </a:r>
            <a:r>
              <a:rPr dirty="0" spc="-75"/>
              <a:t>active </a:t>
            </a:r>
            <a:r>
              <a:rPr dirty="0" spc="-65"/>
              <a:t>and</a:t>
            </a:r>
            <a:r>
              <a:rPr dirty="0" spc="-80"/>
              <a:t> </a:t>
            </a:r>
            <a:r>
              <a:rPr dirty="0" spc="-200"/>
              <a:t>high-</a:t>
            </a:r>
            <a:r>
              <a:rPr dirty="0" spc="-90"/>
              <a:t>quality</a:t>
            </a:r>
            <a:r>
              <a:rPr dirty="0" spc="-75"/>
              <a:t> </a:t>
            </a:r>
            <a:r>
              <a:rPr dirty="0" spc="-10"/>
              <a:t>contributions.</a:t>
            </a:r>
          </a:p>
          <a:p>
            <a:pPr marL="12700" marR="5080">
              <a:lnSpc>
                <a:spcPts val="4200"/>
              </a:lnSpc>
              <a:spcBef>
                <a:spcPts val="240"/>
              </a:spcBef>
            </a:pPr>
            <a:r>
              <a:rPr dirty="0" spc="-20"/>
              <a:t>Elite</a:t>
            </a:r>
            <a:r>
              <a:rPr dirty="0" spc="-100"/>
              <a:t> </a:t>
            </a:r>
            <a:r>
              <a:rPr dirty="0" spc="-45"/>
              <a:t>users,</a:t>
            </a:r>
            <a:r>
              <a:rPr dirty="0" spc="-95"/>
              <a:t> </a:t>
            </a:r>
            <a:r>
              <a:rPr dirty="0" spc="-45"/>
              <a:t>despite</a:t>
            </a:r>
            <a:r>
              <a:rPr dirty="0" spc="-95"/>
              <a:t> </a:t>
            </a:r>
            <a:r>
              <a:rPr dirty="0" spc="-35"/>
              <a:t>being</a:t>
            </a:r>
            <a:r>
              <a:rPr dirty="0" spc="-105"/>
              <a:t> </a:t>
            </a:r>
            <a:r>
              <a:rPr dirty="0" spc="-70"/>
              <a:t>significantly</a:t>
            </a:r>
            <a:r>
              <a:rPr dirty="0" spc="-95"/>
              <a:t> </a:t>
            </a:r>
            <a:r>
              <a:rPr dirty="0" spc="-10"/>
              <a:t>fewer</a:t>
            </a:r>
            <a:r>
              <a:rPr dirty="0" spc="-95"/>
              <a:t> </a:t>
            </a:r>
            <a:r>
              <a:rPr dirty="0"/>
              <a:t>in</a:t>
            </a:r>
            <a:r>
              <a:rPr dirty="0" spc="-95"/>
              <a:t> </a:t>
            </a:r>
            <a:r>
              <a:rPr dirty="0" spc="-55"/>
              <a:t>number,</a:t>
            </a:r>
            <a:r>
              <a:rPr dirty="0" spc="-95"/>
              <a:t> </a:t>
            </a:r>
            <a:r>
              <a:rPr dirty="0" spc="-65"/>
              <a:t>contribute</a:t>
            </a:r>
            <a:r>
              <a:rPr dirty="0" spc="-95"/>
              <a:t> </a:t>
            </a:r>
            <a:r>
              <a:rPr dirty="0"/>
              <a:t>a</a:t>
            </a:r>
            <a:r>
              <a:rPr dirty="0" spc="-95"/>
              <a:t> </a:t>
            </a:r>
            <a:r>
              <a:rPr dirty="0" spc="-80"/>
              <a:t>substantial</a:t>
            </a:r>
            <a:r>
              <a:rPr dirty="0" spc="-95"/>
              <a:t> </a:t>
            </a:r>
            <a:r>
              <a:rPr dirty="0" spc="-60"/>
              <a:t>proportion</a:t>
            </a:r>
            <a:r>
              <a:rPr dirty="0" spc="-95"/>
              <a:t> </a:t>
            </a:r>
            <a:r>
              <a:rPr dirty="0"/>
              <a:t>of</a:t>
            </a:r>
            <a:r>
              <a:rPr dirty="0" spc="-95"/>
              <a:t> </a:t>
            </a:r>
            <a:r>
              <a:rPr dirty="0" spc="-25"/>
              <a:t>the </a:t>
            </a:r>
            <a:r>
              <a:rPr dirty="0" spc="-70"/>
              <a:t>total</a:t>
            </a:r>
            <a:r>
              <a:rPr dirty="0" spc="-105"/>
              <a:t> </a:t>
            </a:r>
            <a:r>
              <a:rPr dirty="0" spc="-70"/>
              <a:t>review</a:t>
            </a:r>
            <a:r>
              <a:rPr dirty="0" spc="-100"/>
              <a:t> </a:t>
            </a:r>
            <a:r>
              <a:rPr dirty="0" spc="-70"/>
              <a:t>count</a:t>
            </a:r>
            <a:r>
              <a:rPr dirty="0" spc="-100"/>
              <a:t> </a:t>
            </a:r>
            <a:r>
              <a:rPr dirty="0" spc="-65"/>
              <a:t>compared</a:t>
            </a:r>
            <a:r>
              <a:rPr dirty="0" spc="-105"/>
              <a:t> </a:t>
            </a:r>
            <a:r>
              <a:rPr dirty="0" spc="-20"/>
              <a:t>to</a:t>
            </a:r>
            <a:r>
              <a:rPr dirty="0" spc="-100"/>
              <a:t> </a:t>
            </a:r>
            <a:r>
              <a:rPr dirty="0" spc="-215"/>
              <a:t>non-</a:t>
            </a:r>
            <a:r>
              <a:rPr dirty="0" spc="-60"/>
              <a:t>elite</a:t>
            </a:r>
            <a:r>
              <a:rPr dirty="0" spc="-100"/>
              <a:t> </a:t>
            </a:r>
            <a:r>
              <a:rPr dirty="0" spc="-10"/>
              <a:t>users.</a:t>
            </a:r>
          </a:p>
          <a:p>
            <a:pPr marL="12700" marR="5080">
              <a:lnSpc>
                <a:spcPts val="4200"/>
              </a:lnSpc>
            </a:pPr>
            <a:r>
              <a:rPr dirty="0" spc="-55"/>
              <a:t>Establishing </a:t>
            </a:r>
            <a:r>
              <a:rPr dirty="0"/>
              <a:t>a</a:t>
            </a:r>
            <a:r>
              <a:rPr dirty="0" spc="-45"/>
              <a:t> </a:t>
            </a:r>
            <a:r>
              <a:rPr dirty="0" spc="-35"/>
              <a:t>positive</a:t>
            </a:r>
            <a:r>
              <a:rPr dirty="0" spc="-45"/>
              <a:t> </a:t>
            </a:r>
            <a:r>
              <a:rPr dirty="0" spc="-55"/>
              <a:t>relationship</a:t>
            </a:r>
            <a:r>
              <a:rPr dirty="0" spc="-50"/>
              <a:t> </a:t>
            </a:r>
            <a:r>
              <a:rPr dirty="0"/>
              <a:t>with</a:t>
            </a:r>
            <a:r>
              <a:rPr dirty="0" spc="-45"/>
              <a:t> </a:t>
            </a:r>
            <a:r>
              <a:rPr dirty="0"/>
              <a:t>elite</a:t>
            </a:r>
            <a:r>
              <a:rPr dirty="0" spc="-45"/>
              <a:t> </a:t>
            </a:r>
            <a:r>
              <a:rPr dirty="0" spc="-10"/>
              <a:t>users</a:t>
            </a:r>
            <a:r>
              <a:rPr dirty="0" spc="-45"/>
              <a:t> </a:t>
            </a:r>
            <a:r>
              <a:rPr dirty="0"/>
              <a:t>can</a:t>
            </a:r>
            <a:r>
              <a:rPr dirty="0" spc="-45"/>
              <a:t> </a:t>
            </a:r>
            <a:r>
              <a:rPr dirty="0"/>
              <a:t>lead</a:t>
            </a:r>
            <a:r>
              <a:rPr dirty="0" spc="-45"/>
              <a:t> </a:t>
            </a:r>
            <a:r>
              <a:rPr dirty="0"/>
              <a:t>to</a:t>
            </a:r>
            <a:r>
              <a:rPr dirty="0" spc="-45"/>
              <a:t> </a:t>
            </a:r>
            <a:r>
              <a:rPr dirty="0" spc="-20"/>
              <a:t>repeat</a:t>
            </a:r>
            <a:r>
              <a:rPr dirty="0" spc="-45"/>
              <a:t> </a:t>
            </a:r>
            <a:r>
              <a:rPr dirty="0" spc="-30"/>
              <a:t>visits</a:t>
            </a:r>
            <a:r>
              <a:rPr dirty="0" spc="-45"/>
              <a:t> </a:t>
            </a:r>
            <a:r>
              <a:rPr dirty="0"/>
              <a:t>and</a:t>
            </a:r>
            <a:r>
              <a:rPr dirty="0" spc="-45"/>
              <a:t> </a:t>
            </a:r>
            <a:r>
              <a:rPr dirty="0" spc="-55"/>
              <a:t>loyalty,</a:t>
            </a:r>
            <a:r>
              <a:rPr dirty="0" spc="-40"/>
              <a:t> </a:t>
            </a:r>
            <a:r>
              <a:rPr dirty="0"/>
              <a:t>as</a:t>
            </a:r>
            <a:r>
              <a:rPr dirty="0" spc="-45"/>
              <a:t> </a:t>
            </a:r>
            <a:r>
              <a:rPr dirty="0" spc="-20"/>
              <a:t>they </a:t>
            </a:r>
            <a:r>
              <a:rPr dirty="0" spc="-50"/>
              <a:t>are</a:t>
            </a:r>
            <a:r>
              <a:rPr dirty="0" spc="-105"/>
              <a:t> </a:t>
            </a:r>
            <a:r>
              <a:rPr dirty="0" spc="-35"/>
              <a:t>more</a:t>
            </a:r>
            <a:r>
              <a:rPr dirty="0" spc="-105"/>
              <a:t> </a:t>
            </a:r>
            <a:r>
              <a:rPr dirty="0" spc="-85"/>
              <a:t>likely</a:t>
            </a:r>
            <a:r>
              <a:rPr dirty="0" spc="-105"/>
              <a:t> </a:t>
            </a:r>
            <a:r>
              <a:rPr dirty="0" spc="-20"/>
              <a:t>to</a:t>
            </a:r>
            <a:r>
              <a:rPr dirty="0" spc="-105"/>
              <a:t> </a:t>
            </a:r>
            <a:r>
              <a:rPr dirty="0" spc="-80"/>
              <a:t>continue</a:t>
            </a:r>
            <a:r>
              <a:rPr dirty="0" spc="-100"/>
              <a:t> </a:t>
            </a:r>
            <a:r>
              <a:rPr dirty="0" spc="-80"/>
              <a:t>supporting</a:t>
            </a:r>
            <a:r>
              <a:rPr dirty="0" spc="-114"/>
              <a:t> </a:t>
            </a:r>
            <a:r>
              <a:rPr dirty="0" spc="-80"/>
              <a:t>businesses</a:t>
            </a:r>
            <a:r>
              <a:rPr dirty="0" spc="-105"/>
              <a:t> </a:t>
            </a:r>
            <a:r>
              <a:rPr dirty="0" spc="-90"/>
              <a:t>they</a:t>
            </a:r>
            <a:r>
              <a:rPr dirty="0" spc="-105"/>
              <a:t> </a:t>
            </a:r>
            <a:r>
              <a:rPr dirty="0" spc="-70"/>
              <a:t>have</a:t>
            </a:r>
            <a:r>
              <a:rPr dirty="0" spc="-105"/>
              <a:t> </a:t>
            </a:r>
            <a:r>
              <a:rPr dirty="0" spc="-65"/>
              <a:t>had</a:t>
            </a:r>
            <a:r>
              <a:rPr dirty="0" spc="-105"/>
              <a:t> </a:t>
            </a:r>
            <a:r>
              <a:rPr dirty="0" spc="-40"/>
              <a:t>good</a:t>
            </a:r>
            <a:r>
              <a:rPr dirty="0" spc="-100"/>
              <a:t> </a:t>
            </a:r>
            <a:r>
              <a:rPr dirty="0" spc="-65"/>
              <a:t>experiences</a:t>
            </a:r>
            <a:r>
              <a:rPr dirty="0" spc="-105"/>
              <a:t> </a:t>
            </a:r>
            <a:r>
              <a:rPr dirty="0" spc="-20"/>
              <a:t>with.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EFEFEF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2332147"/>
            <a:ext cx="9534523" cy="5619749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003959" y="956166"/>
            <a:ext cx="5449570" cy="1094740"/>
          </a:xfrm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7000" spc="-140"/>
              <a:t>Busiest</a:t>
            </a:r>
            <a:r>
              <a:rPr dirty="0" sz="7000" spc="-265"/>
              <a:t> </a:t>
            </a:r>
            <a:r>
              <a:rPr dirty="0" sz="7000" spc="-60"/>
              <a:t>Hours</a:t>
            </a:r>
            <a:endParaRPr sz="7000"/>
          </a:p>
        </p:txBody>
      </p:sp>
      <p:pic>
        <p:nvPicPr>
          <p:cNvPr id="5" name="object 5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901157" y="2695575"/>
            <a:ext cx="114300" cy="114299"/>
          </a:xfrm>
          <a:prstGeom prst="rect">
            <a:avLst/>
          </a:prstGeom>
        </p:spPr>
      </p:pic>
      <p:pic>
        <p:nvPicPr>
          <p:cNvPr id="6" name="object 6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901157" y="4829174"/>
            <a:ext cx="114300" cy="114299"/>
          </a:xfrm>
          <a:prstGeom prst="rect">
            <a:avLst/>
          </a:prstGeom>
        </p:spPr>
      </p:pic>
      <p:pic>
        <p:nvPicPr>
          <p:cNvPr id="7" name="object 7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84263" y="8373571"/>
            <a:ext cx="114300" cy="114299"/>
          </a:xfrm>
          <a:prstGeom prst="rect">
            <a:avLst/>
          </a:prstGeom>
        </p:spPr>
      </p:pic>
      <p:sp>
        <p:nvSpPr>
          <p:cNvPr id="8" name="object 8" descr=""/>
          <p:cNvSpPr txBox="1"/>
          <p:nvPr/>
        </p:nvSpPr>
        <p:spPr>
          <a:xfrm>
            <a:off x="1263713" y="2397886"/>
            <a:ext cx="16015969" cy="7303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algn="just" marL="8929370" marR="5080">
              <a:lnSpc>
                <a:spcPct val="116700"/>
              </a:lnSpc>
              <a:spcBef>
                <a:spcPts val="90"/>
              </a:spcBef>
            </a:pP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The</a:t>
            </a:r>
            <a:r>
              <a:rPr dirty="0" sz="3000" spc="27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busiest</a:t>
            </a:r>
            <a:r>
              <a:rPr dirty="0" sz="3000" spc="275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hours</a:t>
            </a:r>
            <a:r>
              <a:rPr dirty="0" sz="3000" spc="27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for</a:t>
            </a:r>
            <a:r>
              <a:rPr dirty="0" sz="3000" spc="275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20">
                <a:solidFill>
                  <a:srgbClr val="13110E"/>
                </a:solidFill>
                <a:latin typeface="Roboto"/>
                <a:cs typeface="Roboto"/>
              </a:rPr>
              <a:t>restaurants,</a:t>
            </a:r>
            <a:r>
              <a:rPr dirty="0" sz="3000" spc="27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10">
                <a:solidFill>
                  <a:srgbClr val="13110E"/>
                </a:solidFill>
                <a:latin typeface="Roboto"/>
                <a:cs typeface="Roboto"/>
              </a:rPr>
              <a:t>based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on</a:t>
            </a:r>
            <a:r>
              <a:rPr dirty="0" sz="3000" spc="-35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user</a:t>
            </a:r>
            <a:r>
              <a:rPr dirty="0" sz="3000" spc="-3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45">
                <a:solidFill>
                  <a:srgbClr val="13110E"/>
                </a:solidFill>
                <a:latin typeface="Roboto"/>
                <a:cs typeface="Roboto"/>
              </a:rPr>
              <a:t>engagement,</a:t>
            </a:r>
            <a:r>
              <a:rPr dirty="0" sz="3000" spc="-3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span</a:t>
            </a:r>
            <a:r>
              <a:rPr dirty="0" sz="3000" spc="-3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from</a:t>
            </a:r>
            <a:r>
              <a:rPr dirty="0" sz="3000" spc="-3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4</a:t>
            </a:r>
            <a:r>
              <a:rPr dirty="0" sz="3000" spc="-3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pm</a:t>
            </a:r>
            <a:r>
              <a:rPr dirty="0" sz="3000" spc="-35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to</a:t>
            </a:r>
            <a:r>
              <a:rPr dirty="0" sz="3000" spc="-3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50">
                <a:solidFill>
                  <a:srgbClr val="13110E"/>
                </a:solidFill>
                <a:latin typeface="Roboto"/>
                <a:cs typeface="Roboto"/>
              </a:rPr>
              <a:t>1 </a:t>
            </a:r>
            <a:r>
              <a:rPr dirty="0" sz="3000" spc="-25">
                <a:solidFill>
                  <a:srgbClr val="13110E"/>
                </a:solidFill>
                <a:latin typeface="Roboto"/>
                <a:cs typeface="Roboto"/>
              </a:rPr>
              <a:t>am.</a:t>
            </a:r>
            <a:endParaRPr sz="3000">
              <a:latin typeface="Roboto"/>
              <a:cs typeface="Roboto"/>
            </a:endParaRPr>
          </a:p>
          <a:p>
            <a:pPr>
              <a:lnSpc>
                <a:spcPct val="100000"/>
              </a:lnSpc>
              <a:spcBef>
                <a:spcPts val="600"/>
              </a:spcBef>
            </a:pPr>
            <a:endParaRPr sz="3000">
              <a:latin typeface="Roboto"/>
              <a:cs typeface="Roboto"/>
            </a:endParaRPr>
          </a:p>
          <a:p>
            <a:pPr algn="just" marL="8929370" marR="5080">
              <a:lnSpc>
                <a:spcPct val="116700"/>
              </a:lnSpc>
            </a:pPr>
            <a:r>
              <a:rPr dirty="0" sz="3000" spc="-70">
                <a:solidFill>
                  <a:srgbClr val="13110E"/>
                </a:solidFill>
                <a:latin typeface="Roboto"/>
                <a:cs typeface="Roboto"/>
              </a:rPr>
              <a:t>Knowing</a:t>
            </a:r>
            <a:r>
              <a:rPr dirty="0" sz="3000" spc="-12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35">
                <a:solidFill>
                  <a:srgbClr val="13110E"/>
                </a:solidFill>
                <a:latin typeface="Roboto"/>
                <a:cs typeface="Roboto"/>
              </a:rPr>
              <a:t>the</a:t>
            </a:r>
            <a:r>
              <a:rPr dirty="0" sz="3000" spc="-12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30">
                <a:solidFill>
                  <a:srgbClr val="13110E"/>
                </a:solidFill>
                <a:latin typeface="Roboto"/>
                <a:cs typeface="Roboto"/>
              </a:rPr>
              <a:t>peak</a:t>
            </a:r>
            <a:r>
              <a:rPr dirty="0" sz="3000" spc="-114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65">
                <a:solidFill>
                  <a:srgbClr val="13110E"/>
                </a:solidFill>
                <a:latin typeface="Roboto"/>
                <a:cs typeface="Roboto"/>
              </a:rPr>
              <a:t>hours</a:t>
            </a:r>
            <a:r>
              <a:rPr dirty="0" sz="3000" spc="-11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50">
                <a:solidFill>
                  <a:srgbClr val="13110E"/>
                </a:solidFill>
                <a:latin typeface="Roboto"/>
                <a:cs typeface="Roboto"/>
              </a:rPr>
              <a:t>allows</a:t>
            </a:r>
            <a:r>
              <a:rPr dirty="0" sz="3000" spc="-114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45">
                <a:solidFill>
                  <a:srgbClr val="13110E"/>
                </a:solidFill>
                <a:latin typeface="Roboto"/>
                <a:cs typeface="Roboto"/>
              </a:rPr>
              <a:t>businesses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to</a:t>
            </a:r>
            <a:r>
              <a:rPr dirty="0" sz="3000" spc="450">
                <a:solidFill>
                  <a:srgbClr val="13110E"/>
                </a:solidFill>
                <a:latin typeface="Roboto"/>
                <a:cs typeface="Roboto"/>
              </a:rPr>
              <a:t> 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optimize</a:t>
            </a:r>
            <a:r>
              <a:rPr dirty="0" sz="3000" spc="455">
                <a:solidFill>
                  <a:srgbClr val="13110E"/>
                </a:solidFill>
                <a:latin typeface="Roboto"/>
                <a:cs typeface="Roboto"/>
              </a:rPr>
              <a:t> 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their</a:t>
            </a:r>
            <a:r>
              <a:rPr dirty="0" sz="3000" spc="455">
                <a:solidFill>
                  <a:srgbClr val="13110E"/>
                </a:solidFill>
                <a:latin typeface="Roboto"/>
                <a:cs typeface="Roboto"/>
              </a:rPr>
              <a:t> 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staffing</a:t>
            </a:r>
            <a:r>
              <a:rPr dirty="0" sz="3000" spc="434">
                <a:solidFill>
                  <a:srgbClr val="13110E"/>
                </a:solidFill>
                <a:latin typeface="Roboto"/>
                <a:cs typeface="Roboto"/>
              </a:rPr>
              <a:t> 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levels</a:t>
            </a:r>
            <a:r>
              <a:rPr dirty="0" sz="3000" spc="455">
                <a:solidFill>
                  <a:srgbClr val="13110E"/>
                </a:solidFill>
                <a:latin typeface="Roboto"/>
                <a:cs typeface="Roboto"/>
              </a:rPr>
              <a:t>  </a:t>
            </a:r>
            <a:r>
              <a:rPr dirty="0" sz="3000" spc="-25">
                <a:solidFill>
                  <a:srgbClr val="13110E"/>
                </a:solidFill>
                <a:latin typeface="Roboto"/>
                <a:cs typeface="Roboto"/>
              </a:rPr>
              <a:t>and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resource</a:t>
            </a:r>
            <a:r>
              <a:rPr dirty="0" sz="3000" spc="6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allocation</a:t>
            </a:r>
            <a:r>
              <a:rPr dirty="0" sz="3000" spc="65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during</a:t>
            </a:r>
            <a:r>
              <a:rPr dirty="0" sz="3000" spc="5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these</a:t>
            </a:r>
            <a:r>
              <a:rPr dirty="0" sz="3000" spc="6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times</a:t>
            </a:r>
            <a:r>
              <a:rPr dirty="0" sz="3000" spc="65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25">
                <a:solidFill>
                  <a:srgbClr val="13110E"/>
                </a:solidFill>
                <a:latin typeface="Roboto"/>
                <a:cs typeface="Roboto"/>
              </a:rPr>
              <a:t>to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ensure</a:t>
            </a:r>
            <a:r>
              <a:rPr dirty="0" sz="3000" spc="160">
                <a:solidFill>
                  <a:srgbClr val="13110E"/>
                </a:solidFill>
                <a:latin typeface="Roboto"/>
                <a:cs typeface="Roboto"/>
              </a:rPr>
              <a:t> 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efficient</a:t>
            </a:r>
            <a:r>
              <a:rPr dirty="0" sz="3000" spc="160">
                <a:solidFill>
                  <a:srgbClr val="13110E"/>
                </a:solidFill>
                <a:latin typeface="Roboto"/>
                <a:cs typeface="Roboto"/>
              </a:rPr>
              <a:t> 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operations</a:t>
            </a:r>
            <a:r>
              <a:rPr dirty="0" sz="3000" spc="160">
                <a:solidFill>
                  <a:srgbClr val="13110E"/>
                </a:solidFill>
                <a:latin typeface="Roboto"/>
                <a:cs typeface="Roboto"/>
              </a:rPr>
              <a:t> 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and</a:t>
            </a:r>
            <a:r>
              <a:rPr dirty="0" sz="3000" spc="165">
                <a:solidFill>
                  <a:srgbClr val="13110E"/>
                </a:solidFill>
                <a:latin typeface="Roboto"/>
                <a:cs typeface="Roboto"/>
              </a:rPr>
              <a:t>  </a:t>
            </a:r>
            <a:r>
              <a:rPr dirty="0" sz="3000" spc="-45">
                <a:solidFill>
                  <a:srgbClr val="13110E"/>
                </a:solidFill>
                <a:latin typeface="Roboto"/>
                <a:cs typeface="Roboto"/>
              </a:rPr>
              <a:t>quality </a:t>
            </a:r>
            <a:r>
              <a:rPr dirty="0" sz="3000" spc="-75">
                <a:solidFill>
                  <a:srgbClr val="13110E"/>
                </a:solidFill>
                <a:latin typeface="Roboto"/>
                <a:cs typeface="Roboto"/>
              </a:rPr>
              <a:t>service</a:t>
            </a:r>
            <a:r>
              <a:rPr dirty="0" sz="3000" spc="-65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10">
                <a:solidFill>
                  <a:srgbClr val="13110E"/>
                </a:solidFill>
                <a:latin typeface="Roboto"/>
                <a:cs typeface="Roboto"/>
              </a:rPr>
              <a:t>delivery.</a:t>
            </a:r>
            <a:endParaRPr sz="3000">
              <a:latin typeface="Roboto"/>
              <a:cs typeface="Roboto"/>
            </a:endParaRPr>
          </a:p>
          <a:p>
            <a:pPr>
              <a:lnSpc>
                <a:spcPct val="100000"/>
              </a:lnSpc>
              <a:spcBef>
                <a:spcPts val="3304"/>
              </a:spcBef>
            </a:pPr>
            <a:endParaRPr sz="3000">
              <a:latin typeface="Roboto"/>
              <a:cs typeface="Roboto"/>
            </a:endParaRPr>
          </a:p>
          <a:p>
            <a:pPr algn="just" marL="12700" marR="5080">
              <a:lnSpc>
                <a:spcPct val="116700"/>
              </a:lnSpc>
            </a:pP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The</a:t>
            </a:r>
            <a:r>
              <a:rPr dirty="0" sz="3000" spc="12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35">
                <a:solidFill>
                  <a:srgbClr val="13110E"/>
                </a:solidFill>
                <a:latin typeface="Roboto"/>
                <a:cs typeface="Roboto"/>
              </a:rPr>
              <a:t>concentration</a:t>
            </a:r>
            <a:r>
              <a:rPr dirty="0" sz="3000" spc="12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of</a:t>
            </a:r>
            <a:r>
              <a:rPr dirty="0" sz="3000" spc="125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user</a:t>
            </a:r>
            <a:r>
              <a:rPr dirty="0" sz="3000" spc="12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10">
                <a:solidFill>
                  <a:srgbClr val="13110E"/>
                </a:solidFill>
                <a:latin typeface="Roboto"/>
                <a:cs typeface="Roboto"/>
              </a:rPr>
              <a:t>engagement</a:t>
            </a:r>
            <a:r>
              <a:rPr dirty="0" sz="3000" spc="125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during</a:t>
            </a:r>
            <a:r>
              <a:rPr dirty="0" sz="3000" spc="105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the</a:t>
            </a:r>
            <a:r>
              <a:rPr dirty="0" sz="3000" spc="12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evening</a:t>
            </a:r>
            <a:r>
              <a:rPr dirty="0" sz="3000" spc="11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and</a:t>
            </a:r>
            <a:r>
              <a:rPr dirty="0" sz="3000" spc="12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night</a:t>
            </a:r>
            <a:r>
              <a:rPr dirty="0" sz="3000" spc="125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hours</a:t>
            </a:r>
            <a:r>
              <a:rPr dirty="0" sz="3000" spc="12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suggests</a:t>
            </a:r>
            <a:r>
              <a:rPr dirty="0" sz="3000" spc="12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a</a:t>
            </a:r>
            <a:r>
              <a:rPr dirty="0" sz="3000" spc="125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10">
                <a:solidFill>
                  <a:srgbClr val="13110E"/>
                </a:solidFill>
                <a:latin typeface="Roboto"/>
                <a:cs typeface="Roboto"/>
              </a:rPr>
              <a:t>higher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demand</a:t>
            </a:r>
            <a:r>
              <a:rPr dirty="0" sz="3000" spc="-8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for</a:t>
            </a:r>
            <a:r>
              <a:rPr dirty="0" sz="3000" spc="-8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20">
                <a:solidFill>
                  <a:srgbClr val="13110E"/>
                </a:solidFill>
                <a:latin typeface="Roboto"/>
                <a:cs typeface="Roboto"/>
              </a:rPr>
              <a:t>dining</a:t>
            </a:r>
            <a:r>
              <a:rPr dirty="0" sz="3000" spc="-85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out</a:t>
            </a:r>
            <a:r>
              <a:rPr dirty="0" sz="3000" spc="-75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25">
                <a:solidFill>
                  <a:srgbClr val="13110E"/>
                </a:solidFill>
                <a:latin typeface="Roboto"/>
                <a:cs typeface="Roboto"/>
              </a:rPr>
              <a:t>during</a:t>
            </a:r>
            <a:r>
              <a:rPr dirty="0" sz="3000" spc="-85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these</a:t>
            </a:r>
            <a:r>
              <a:rPr dirty="0" sz="3000" spc="-8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times,</a:t>
            </a:r>
            <a:r>
              <a:rPr dirty="0" sz="3000" spc="-7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55">
                <a:solidFill>
                  <a:srgbClr val="13110E"/>
                </a:solidFill>
                <a:latin typeface="Roboto"/>
                <a:cs typeface="Roboto"/>
              </a:rPr>
              <a:t>potentially</a:t>
            </a:r>
            <a:r>
              <a:rPr dirty="0" sz="3000" spc="-8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20">
                <a:solidFill>
                  <a:srgbClr val="13110E"/>
                </a:solidFill>
                <a:latin typeface="Roboto"/>
                <a:cs typeface="Roboto"/>
              </a:rPr>
              <a:t>driven</a:t>
            </a:r>
            <a:r>
              <a:rPr dirty="0" sz="3000" spc="-75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by</a:t>
            </a:r>
            <a:r>
              <a:rPr dirty="0" sz="3000" spc="-8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10">
                <a:solidFill>
                  <a:srgbClr val="13110E"/>
                </a:solidFill>
                <a:latin typeface="Roboto"/>
                <a:cs typeface="Roboto"/>
              </a:rPr>
              <a:t>factors</a:t>
            </a:r>
            <a:r>
              <a:rPr dirty="0" sz="3000" spc="-8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such</a:t>
            </a:r>
            <a:r>
              <a:rPr dirty="0" sz="3000" spc="-75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as</a:t>
            </a:r>
            <a:r>
              <a:rPr dirty="0" sz="3000" spc="-8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work</a:t>
            </a:r>
            <a:r>
              <a:rPr dirty="0" sz="3000" spc="-75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10">
                <a:solidFill>
                  <a:srgbClr val="13110E"/>
                </a:solidFill>
                <a:latin typeface="Roboto"/>
                <a:cs typeface="Roboto"/>
              </a:rPr>
              <a:t>schedules, </a:t>
            </a:r>
            <a:r>
              <a:rPr dirty="0" sz="3000" spc="-70">
                <a:solidFill>
                  <a:srgbClr val="13110E"/>
                </a:solidFill>
                <a:latin typeface="Roboto"/>
                <a:cs typeface="Roboto"/>
              </a:rPr>
              <a:t>social</a:t>
            </a:r>
            <a:r>
              <a:rPr dirty="0" sz="3000" spc="-9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75">
                <a:solidFill>
                  <a:srgbClr val="13110E"/>
                </a:solidFill>
                <a:latin typeface="Roboto"/>
                <a:cs typeface="Roboto"/>
              </a:rPr>
              <a:t>gatherings,</a:t>
            </a:r>
            <a:r>
              <a:rPr dirty="0" sz="3000" spc="-9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65">
                <a:solidFill>
                  <a:srgbClr val="13110E"/>
                </a:solidFill>
                <a:latin typeface="Roboto"/>
                <a:cs typeface="Roboto"/>
              </a:rPr>
              <a:t>and</a:t>
            </a:r>
            <a:r>
              <a:rPr dirty="0" sz="3000" spc="-9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75">
                <a:solidFill>
                  <a:srgbClr val="13110E"/>
                </a:solidFill>
                <a:latin typeface="Roboto"/>
                <a:cs typeface="Roboto"/>
              </a:rPr>
              <a:t>leisure</a:t>
            </a:r>
            <a:r>
              <a:rPr dirty="0" sz="3000" spc="-9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10">
                <a:solidFill>
                  <a:srgbClr val="13110E"/>
                </a:solidFill>
                <a:latin typeface="Roboto"/>
                <a:cs typeface="Roboto"/>
              </a:rPr>
              <a:t>activities.</a:t>
            </a:r>
            <a:endParaRPr sz="3000">
              <a:latin typeface="Roboto"/>
              <a:cs typeface="Robo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0" y="0"/>
            <a:ext cx="18288000" cy="2148205"/>
            <a:chOff x="0" y="0"/>
            <a:chExt cx="18288000" cy="2148205"/>
          </a:xfrm>
        </p:grpSpPr>
        <p:sp>
          <p:nvSpPr>
            <p:cNvPr id="3" name="object 3" descr=""/>
            <p:cNvSpPr/>
            <p:nvPr/>
          </p:nvSpPr>
          <p:spPr>
            <a:xfrm>
              <a:off x="0" y="0"/>
              <a:ext cx="18288000" cy="1723389"/>
            </a:xfrm>
            <a:custGeom>
              <a:avLst/>
              <a:gdLst/>
              <a:ahLst/>
              <a:cxnLst/>
              <a:rect l="l" t="t" r="r" b="b"/>
              <a:pathLst>
                <a:path w="18288000" h="1723389">
                  <a:moveTo>
                    <a:pt x="0" y="0"/>
                  </a:moveTo>
                  <a:lnTo>
                    <a:pt x="18287999" y="0"/>
                  </a:lnTo>
                  <a:lnTo>
                    <a:pt x="18287999" y="1722861"/>
                  </a:lnTo>
                  <a:lnTo>
                    <a:pt x="0" y="17228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44E29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" name="object 4" descr=""/>
            <p:cNvSpPr/>
            <p:nvPr/>
          </p:nvSpPr>
          <p:spPr>
            <a:xfrm>
              <a:off x="0" y="1719110"/>
              <a:ext cx="18288000" cy="428625"/>
            </a:xfrm>
            <a:custGeom>
              <a:avLst/>
              <a:gdLst/>
              <a:ahLst/>
              <a:cxnLst/>
              <a:rect l="l" t="t" r="r" b="b"/>
              <a:pathLst>
                <a:path w="18288000" h="428625">
                  <a:moveTo>
                    <a:pt x="0" y="0"/>
                  </a:moveTo>
                  <a:lnTo>
                    <a:pt x="18287999" y="0"/>
                  </a:lnTo>
                  <a:lnTo>
                    <a:pt x="18287999" y="428624"/>
                  </a:lnTo>
                  <a:lnTo>
                    <a:pt x="0" y="4286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7862B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016000" y="261797"/>
            <a:ext cx="9382760" cy="1402080"/>
          </a:xfrm>
          <a:prstGeom prst="rect"/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9000" spc="-145">
                <a:solidFill>
                  <a:srgbClr val="FFFFFF"/>
                </a:solidFill>
              </a:rPr>
              <a:t>Recommendations</a:t>
            </a:r>
            <a:endParaRPr sz="9000"/>
          </a:p>
        </p:txBody>
      </p:sp>
      <p:pic>
        <p:nvPicPr>
          <p:cNvPr id="6" name="object 6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73106" y="2581974"/>
            <a:ext cx="114300" cy="114299"/>
          </a:xfrm>
          <a:prstGeom prst="rect">
            <a:avLst/>
          </a:prstGeom>
        </p:spPr>
      </p:pic>
      <p:sp>
        <p:nvSpPr>
          <p:cNvPr id="7" name="object 7" descr=""/>
          <p:cNvSpPr txBox="1"/>
          <p:nvPr/>
        </p:nvSpPr>
        <p:spPr>
          <a:xfrm>
            <a:off x="952556" y="2284286"/>
            <a:ext cx="16598265" cy="749300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 marR="5080">
              <a:lnSpc>
                <a:spcPct val="116700"/>
              </a:lnSpc>
              <a:spcBef>
                <a:spcPts val="90"/>
              </a:spcBef>
            </a:pPr>
            <a:r>
              <a:rPr dirty="0" sz="3000" spc="-90">
                <a:solidFill>
                  <a:srgbClr val="13110E"/>
                </a:solidFill>
                <a:latin typeface="Roboto"/>
                <a:cs typeface="Roboto"/>
              </a:rPr>
              <a:t>Utilizing</a:t>
            </a:r>
            <a:r>
              <a:rPr dirty="0" sz="3000" spc="-11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85">
                <a:solidFill>
                  <a:srgbClr val="13110E"/>
                </a:solidFill>
                <a:latin typeface="Roboto"/>
                <a:cs typeface="Roboto"/>
              </a:rPr>
              <a:t>insights</a:t>
            </a:r>
            <a:r>
              <a:rPr dirty="0" sz="3000" spc="-10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20">
                <a:solidFill>
                  <a:srgbClr val="13110E"/>
                </a:solidFill>
                <a:latin typeface="Roboto"/>
                <a:cs typeface="Roboto"/>
              </a:rPr>
              <a:t>from</a:t>
            </a:r>
            <a:r>
              <a:rPr dirty="0" sz="3000" spc="-10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60">
                <a:solidFill>
                  <a:srgbClr val="13110E"/>
                </a:solidFill>
                <a:latin typeface="Roboto"/>
                <a:cs typeface="Roboto"/>
              </a:rPr>
              <a:t>the</a:t>
            </a:r>
            <a:r>
              <a:rPr dirty="0" sz="3000" spc="-10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90">
                <a:solidFill>
                  <a:srgbClr val="13110E"/>
                </a:solidFill>
                <a:latin typeface="Roboto"/>
                <a:cs typeface="Roboto"/>
              </a:rPr>
              <a:t>analysis</a:t>
            </a:r>
            <a:r>
              <a:rPr dirty="0" sz="3000" spc="-95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of</a:t>
            </a:r>
            <a:r>
              <a:rPr dirty="0" sz="3000" spc="-10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80">
                <a:solidFill>
                  <a:srgbClr val="13110E"/>
                </a:solidFill>
                <a:latin typeface="Roboto"/>
                <a:cs typeface="Roboto"/>
              </a:rPr>
              <a:t>various</a:t>
            </a:r>
            <a:r>
              <a:rPr dirty="0" sz="3000" spc="-95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70">
                <a:solidFill>
                  <a:srgbClr val="13110E"/>
                </a:solidFill>
                <a:latin typeface="Roboto"/>
                <a:cs typeface="Roboto"/>
              </a:rPr>
              <a:t>metrics</a:t>
            </a:r>
            <a:r>
              <a:rPr dirty="0" sz="3000" spc="-10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70">
                <a:solidFill>
                  <a:srgbClr val="13110E"/>
                </a:solidFill>
                <a:latin typeface="Roboto"/>
                <a:cs typeface="Roboto"/>
              </a:rPr>
              <a:t>such</a:t>
            </a:r>
            <a:r>
              <a:rPr dirty="0" sz="3000" spc="-95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20">
                <a:solidFill>
                  <a:srgbClr val="13110E"/>
                </a:solidFill>
                <a:latin typeface="Roboto"/>
                <a:cs typeface="Roboto"/>
              </a:rPr>
              <a:t>as</a:t>
            </a:r>
            <a:r>
              <a:rPr dirty="0" sz="3000" spc="-10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65">
                <a:solidFill>
                  <a:srgbClr val="13110E"/>
                </a:solidFill>
                <a:latin typeface="Roboto"/>
                <a:cs typeface="Roboto"/>
              </a:rPr>
              <a:t>user</a:t>
            </a:r>
            <a:r>
              <a:rPr dirty="0" sz="3000" spc="-95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65">
                <a:solidFill>
                  <a:srgbClr val="13110E"/>
                </a:solidFill>
                <a:latin typeface="Roboto"/>
                <a:cs typeface="Roboto"/>
              </a:rPr>
              <a:t>engagement,</a:t>
            </a:r>
            <a:r>
              <a:rPr dirty="0" sz="3000" spc="-10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70">
                <a:solidFill>
                  <a:srgbClr val="13110E"/>
                </a:solidFill>
                <a:latin typeface="Roboto"/>
                <a:cs typeface="Roboto"/>
              </a:rPr>
              <a:t>sentiment</a:t>
            </a:r>
            <a:r>
              <a:rPr dirty="0" sz="3000" spc="-95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of</a:t>
            </a:r>
            <a:r>
              <a:rPr dirty="0" sz="3000" spc="-10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10">
                <a:solidFill>
                  <a:srgbClr val="13110E"/>
                </a:solidFill>
                <a:latin typeface="Roboto"/>
                <a:cs typeface="Roboto"/>
              </a:rPr>
              <a:t>reviews, </a:t>
            </a:r>
            <a:r>
              <a:rPr dirty="0" sz="3000" spc="-60">
                <a:solidFill>
                  <a:srgbClr val="13110E"/>
                </a:solidFill>
                <a:latin typeface="Roboto"/>
                <a:cs typeface="Roboto"/>
              </a:rPr>
              <a:t>peak</a:t>
            </a:r>
            <a:r>
              <a:rPr dirty="0" sz="3000" spc="-11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75">
                <a:solidFill>
                  <a:srgbClr val="13110E"/>
                </a:solidFill>
                <a:latin typeface="Roboto"/>
                <a:cs typeface="Roboto"/>
              </a:rPr>
              <a:t>hours,</a:t>
            </a:r>
            <a:r>
              <a:rPr dirty="0" sz="3000" spc="-11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65">
                <a:solidFill>
                  <a:srgbClr val="13110E"/>
                </a:solidFill>
                <a:latin typeface="Roboto"/>
                <a:cs typeface="Roboto"/>
              </a:rPr>
              <a:t>and</a:t>
            </a:r>
            <a:r>
              <a:rPr dirty="0" sz="3000" spc="-11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65">
                <a:solidFill>
                  <a:srgbClr val="13110E"/>
                </a:solidFill>
                <a:latin typeface="Roboto"/>
                <a:cs typeface="Roboto"/>
              </a:rPr>
              <a:t>the</a:t>
            </a:r>
            <a:r>
              <a:rPr dirty="0" sz="3000" spc="-11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70">
                <a:solidFill>
                  <a:srgbClr val="13110E"/>
                </a:solidFill>
                <a:latin typeface="Roboto"/>
                <a:cs typeface="Roboto"/>
              </a:rPr>
              <a:t>impact</a:t>
            </a:r>
            <a:r>
              <a:rPr dirty="0" sz="3000" spc="-11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of</a:t>
            </a:r>
            <a:r>
              <a:rPr dirty="0" sz="3000" spc="-11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60">
                <a:solidFill>
                  <a:srgbClr val="13110E"/>
                </a:solidFill>
                <a:latin typeface="Roboto"/>
                <a:cs typeface="Roboto"/>
              </a:rPr>
              <a:t>elite</a:t>
            </a:r>
            <a:r>
              <a:rPr dirty="0" sz="3000" spc="-11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75">
                <a:solidFill>
                  <a:srgbClr val="13110E"/>
                </a:solidFill>
                <a:latin typeface="Roboto"/>
                <a:cs typeface="Roboto"/>
              </a:rPr>
              <a:t>users,</a:t>
            </a:r>
            <a:r>
              <a:rPr dirty="0" sz="3000" spc="-105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70">
                <a:solidFill>
                  <a:srgbClr val="13110E"/>
                </a:solidFill>
                <a:latin typeface="Roboto"/>
                <a:cs typeface="Roboto"/>
              </a:rPr>
              <a:t>businesses</a:t>
            </a:r>
            <a:r>
              <a:rPr dirty="0" sz="3000" spc="-11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65">
                <a:solidFill>
                  <a:srgbClr val="13110E"/>
                </a:solidFill>
                <a:latin typeface="Roboto"/>
                <a:cs typeface="Roboto"/>
              </a:rPr>
              <a:t>can</a:t>
            </a:r>
            <a:r>
              <a:rPr dirty="0" sz="3000" spc="-11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45">
                <a:solidFill>
                  <a:srgbClr val="13110E"/>
                </a:solidFill>
                <a:latin typeface="Roboto"/>
                <a:cs typeface="Roboto"/>
              </a:rPr>
              <a:t>make</a:t>
            </a:r>
            <a:r>
              <a:rPr dirty="0" sz="3000" spc="-11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50">
                <a:solidFill>
                  <a:srgbClr val="13110E"/>
                </a:solidFill>
                <a:latin typeface="Roboto"/>
                <a:cs typeface="Roboto"/>
              </a:rPr>
              <a:t>informed</a:t>
            </a:r>
            <a:r>
              <a:rPr dirty="0" sz="3000" spc="-11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65">
                <a:solidFill>
                  <a:srgbClr val="13110E"/>
                </a:solidFill>
                <a:latin typeface="Roboto"/>
                <a:cs typeface="Roboto"/>
              </a:rPr>
              <a:t>decisions</a:t>
            </a:r>
            <a:r>
              <a:rPr dirty="0" sz="3000" spc="-11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20">
                <a:solidFill>
                  <a:srgbClr val="13110E"/>
                </a:solidFill>
                <a:latin typeface="Roboto"/>
                <a:cs typeface="Roboto"/>
              </a:rPr>
              <a:t>to</a:t>
            </a:r>
            <a:r>
              <a:rPr dirty="0" sz="3000" spc="-11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70">
                <a:solidFill>
                  <a:srgbClr val="13110E"/>
                </a:solidFill>
                <a:latin typeface="Roboto"/>
                <a:cs typeface="Roboto"/>
              </a:rPr>
              <a:t>drive</a:t>
            </a:r>
            <a:r>
              <a:rPr dirty="0" sz="3000" spc="-105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10">
                <a:solidFill>
                  <a:srgbClr val="13110E"/>
                </a:solidFill>
                <a:latin typeface="Roboto"/>
                <a:cs typeface="Roboto"/>
              </a:rPr>
              <a:t>success.</a:t>
            </a:r>
            <a:endParaRPr sz="3000">
              <a:latin typeface="Roboto"/>
              <a:cs typeface="Roboto"/>
            </a:endParaRPr>
          </a:p>
          <a:p>
            <a:pPr>
              <a:lnSpc>
                <a:spcPct val="100000"/>
              </a:lnSpc>
              <a:spcBef>
                <a:spcPts val="600"/>
              </a:spcBef>
            </a:pPr>
            <a:endParaRPr sz="3000">
              <a:latin typeface="Roboto"/>
              <a:cs typeface="Roboto"/>
            </a:endParaRPr>
          </a:p>
          <a:p>
            <a:pPr marL="12700" marR="5080">
              <a:lnSpc>
                <a:spcPct val="116700"/>
              </a:lnSpc>
            </a:pPr>
            <a:r>
              <a:rPr dirty="0" sz="3000" spc="-65">
                <a:solidFill>
                  <a:srgbClr val="13110E"/>
                </a:solidFill>
                <a:latin typeface="Roboto"/>
                <a:cs typeface="Roboto"/>
              </a:rPr>
              <a:t>Collaborating</a:t>
            </a:r>
            <a:r>
              <a:rPr dirty="0" sz="3000" spc="-125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40">
                <a:solidFill>
                  <a:srgbClr val="13110E"/>
                </a:solidFill>
                <a:latin typeface="Roboto"/>
                <a:cs typeface="Roboto"/>
              </a:rPr>
              <a:t>with</a:t>
            </a:r>
            <a:r>
              <a:rPr dirty="0" sz="3000" spc="-145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30">
                <a:solidFill>
                  <a:srgbClr val="13110E"/>
                </a:solidFill>
                <a:latin typeface="Roboto"/>
                <a:cs typeface="Roboto"/>
              </a:rPr>
              <a:t>elite</a:t>
            </a:r>
            <a:r>
              <a:rPr dirty="0" sz="3000" spc="-125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40">
                <a:solidFill>
                  <a:srgbClr val="13110E"/>
                </a:solidFill>
                <a:latin typeface="Roboto"/>
                <a:cs typeface="Roboto"/>
              </a:rPr>
              <a:t>users</a:t>
            </a:r>
            <a:r>
              <a:rPr dirty="0" sz="3000" spc="-125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and</a:t>
            </a:r>
            <a:r>
              <a:rPr dirty="0" sz="3000" spc="-125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65">
                <a:solidFill>
                  <a:srgbClr val="13110E"/>
                </a:solidFill>
                <a:latin typeface="Roboto"/>
                <a:cs typeface="Roboto"/>
              </a:rPr>
              <a:t>leveraging</a:t>
            </a:r>
            <a:r>
              <a:rPr dirty="0" sz="3000" spc="-12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50">
                <a:solidFill>
                  <a:srgbClr val="13110E"/>
                </a:solidFill>
                <a:latin typeface="Roboto"/>
                <a:cs typeface="Roboto"/>
              </a:rPr>
              <a:t>their</a:t>
            </a:r>
            <a:r>
              <a:rPr dirty="0" sz="3000" spc="-125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50">
                <a:solidFill>
                  <a:srgbClr val="13110E"/>
                </a:solidFill>
                <a:latin typeface="Roboto"/>
                <a:cs typeface="Roboto"/>
              </a:rPr>
              <a:t>influence</a:t>
            </a:r>
            <a:r>
              <a:rPr dirty="0" sz="3000" spc="-125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can</a:t>
            </a:r>
            <a:r>
              <a:rPr dirty="0" sz="3000" spc="-125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55">
                <a:solidFill>
                  <a:srgbClr val="13110E"/>
                </a:solidFill>
                <a:latin typeface="Roboto"/>
                <a:cs typeface="Roboto"/>
              </a:rPr>
              <a:t>amplify</a:t>
            </a:r>
            <a:r>
              <a:rPr dirty="0" sz="3000" spc="-125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55">
                <a:solidFill>
                  <a:srgbClr val="13110E"/>
                </a:solidFill>
                <a:latin typeface="Roboto"/>
                <a:cs typeface="Roboto"/>
              </a:rPr>
              <a:t>promotional</a:t>
            </a:r>
            <a:r>
              <a:rPr dirty="0" sz="3000" spc="-125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30">
                <a:solidFill>
                  <a:srgbClr val="13110E"/>
                </a:solidFill>
                <a:latin typeface="Roboto"/>
                <a:cs typeface="Roboto"/>
              </a:rPr>
              <a:t>efforts,</a:t>
            </a:r>
            <a:r>
              <a:rPr dirty="0" sz="3000" spc="-125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10">
                <a:solidFill>
                  <a:srgbClr val="13110E"/>
                </a:solidFill>
                <a:latin typeface="Roboto"/>
                <a:cs typeface="Roboto"/>
              </a:rPr>
              <a:t>increase </a:t>
            </a:r>
            <a:r>
              <a:rPr dirty="0" sz="3000" spc="-75">
                <a:solidFill>
                  <a:srgbClr val="13110E"/>
                </a:solidFill>
                <a:latin typeface="Roboto"/>
                <a:cs typeface="Roboto"/>
              </a:rPr>
              <a:t>brand</a:t>
            </a:r>
            <a:r>
              <a:rPr dirty="0" sz="3000" spc="-105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70">
                <a:solidFill>
                  <a:srgbClr val="13110E"/>
                </a:solidFill>
                <a:latin typeface="Roboto"/>
                <a:cs typeface="Roboto"/>
              </a:rPr>
              <a:t>awareness,</a:t>
            </a:r>
            <a:r>
              <a:rPr dirty="0" sz="3000" spc="-105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65">
                <a:solidFill>
                  <a:srgbClr val="13110E"/>
                </a:solidFill>
                <a:latin typeface="Roboto"/>
                <a:cs typeface="Roboto"/>
              </a:rPr>
              <a:t>and</a:t>
            </a:r>
            <a:r>
              <a:rPr dirty="0" sz="3000" spc="-105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70">
                <a:solidFill>
                  <a:srgbClr val="13110E"/>
                </a:solidFill>
                <a:latin typeface="Roboto"/>
                <a:cs typeface="Roboto"/>
              </a:rPr>
              <a:t>drive</a:t>
            </a:r>
            <a:r>
              <a:rPr dirty="0" sz="3000" spc="-105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65">
                <a:solidFill>
                  <a:srgbClr val="13110E"/>
                </a:solidFill>
                <a:latin typeface="Roboto"/>
                <a:cs typeface="Roboto"/>
              </a:rPr>
              <a:t>customer</a:t>
            </a:r>
            <a:r>
              <a:rPr dirty="0" sz="3000" spc="-105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10">
                <a:solidFill>
                  <a:srgbClr val="13110E"/>
                </a:solidFill>
                <a:latin typeface="Roboto"/>
                <a:cs typeface="Roboto"/>
              </a:rPr>
              <a:t>acquisition.</a:t>
            </a:r>
            <a:endParaRPr sz="3000">
              <a:latin typeface="Roboto"/>
              <a:cs typeface="Roboto"/>
            </a:endParaRPr>
          </a:p>
          <a:p>
            <a:pPr>
              <a:lnSpc>
                <a:spcPct val="100000"/>
              </a:lnSpc>
              <a:spcBef>
                <a:spcPts val="595"/>
              </a:spcBef>
            </a:pPr>
            <a:endParaRPr sz="3000">
              <a:latin typeface="Roboto"/>
              <a:cs typeface="Roboto"/>
            </a:endParaRPr>
          </a:p>
          <a:p>
            <a:pPr marL="12700" marR="5080">
              <a:lnSpc>
                <a:spcPct val="116700"/>
              </a:lnSpc>
              <a:spcBef>
                <a:spcPts val="5"/>
              </a:spcBef>
              <a:tabLst>
                <a:tab pos="2055495" algn="l"/>
                <a:tab pos="2816860" algn="l"/>
                <a:tab pos="3986529" algn="l"/>
                <a:tab pos="4874260" algn="l"/>
                <a:tab pos="6591934" algn="l"/>
                <a:tab pos="7687309" algn="l"/>
                <a:tab pos="8183245" algn="l"/>
                <a:tab pos="9890760" algn="l"/>
                <a:tab pos="11213465" algn="l"/>
                <a:tab pos="13268960" algn="l"/>
                <a:tab pos="13760450" algn="l"/>
                <a:tab pos="15481300" algn="l"/>
                <a:tab pos="16059150" algn="l"/>
              </a:tabLst>
            </a:pPr>
            <a:r>
              <a:rPr dirty="0" sz="3000" spc="-10">
                <a:solidFill>
                  <a:srgbClr val="13110E"/>
                </a:solidFill>
                <a:latin typeface="Roboto"/>
                <a:cs typeface="Roboto"/>
              </a:rPr>
              <a:t>Businesses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	</a:t>
            </a:r>
            <a:r>
              <a:rPr dirty="0" sz="3000" spc="-25">
                <a:solidFill>
                  <a:srgbClr val="13110E"/>
                </a:solidFill>
                <a:latin typeface="Roboto"/>
                <a:cs typeface="Roboto"/>
              </a:rPr>
              <a:t>can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	</a:t>
            </a:r>
            <a:r>
              <a:rPr dirty="0" sz="3000" spc="-10">
                <a:solidFill>
                  <a:srgbClr val="13110E"/>
                </a:solidFill>
                <a:latin typeface="Roboto"/>
                <a:cs typeface="Roboto"/>
              </a:rPr>
              <a:t>adjust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	</a:t>
            </a:r>
            <a:r>
              <a:rPr dirty="0" sz="3000" spc="-10">
                <a:solidFill>
                  <a:srgbClr val="13110E"/>
                </a:solidFill>
                <a:latin typeface="Roboto"/>
                <a:cs typeface="Roboto"/>
              </a:rPr>
              <a:t>their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	</a:t>
            </a:r>
            <a:r>
              <a:rPr dirty="0" sz="3000" spc="-10">
                <a:solidFill>
                  <a:srgbClr val="13110E"/>
                </a:solidFill>
                <a:latin typeface="Roboto"/>
                <a:cs typeface="Roboto"/>
              </a:rPr>
              <a:t>operating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	</a:t>
            </a:r>
            <a:r>
              <a:rPr dirty="0" sz="3000" spc="-10">
                <a:solidFill>
                  <a:srgbClr val="13110E"/>
                </a:solidFill>
                <a:latin typeface="Roboto"/>
                <a:cs typeface="Roboto"/>
              </a:rPr>
              <a:t>hours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	</a:t>
            </a:r>
            <a:r>
              <a:rPr dirty="0" sz="3000" spc="-25">
                <a:solidFill>
                  <a:srgbClr val="13110E"/>
                </a:solidFill>
                <a:latin typeface="Roboto"/>
                <a:cs typeface="Roboto"/>
              </a:rPr>
              <a:t>or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	</a:t>
            </a:r>
            <a:r>
              <a:rPr dirty="0" sz="3000" spc="-10">
                <a:solidFill>
                  <a:srgbClr val="13110E"/>
                </a:solidFill>
                <a:latin typeface="Roboto"/>
                <a:cs typeface="Roboto"/>
              </a:rPr>
              <a:t>introduce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	</a:t>
            </a:r>
            <a:r>
              <a:rPr dirty="0" sz="3000" spc="-10">
                <a:solidFill>
                  <a:srgbClr val="13110E"/>
                </a:solidFill>
                <a:latin typeface="Roboto"/>
                <a:cs typeface="Roboto"/>
              </a:rPr>
              <a:t>special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	</a:t>
            </a:r>
            <a:r>
              <a:rPr dirty="0" sz="3000" spc="-10">
                <a:solidFill>
                  <a:srgbClr val="13110E"/>
                </a:solidFill>
                <a:latin typeface="Roboto"/>
                <a:cs typeface="Roboto"/>
              </a:rPr>
              <a:t>promotions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	</a:t>
            </a:r>
            <a:r>
              <a:rPr dirty="0" sz="3000" spc="-25">
                <a:solidFill>
                  <a:srgbClr val="13110E"/>
                </a:solidFill>
                <a:latin typeface="Roboto"/>
                <a:cs typeface="Roboto"/>
              </a:rPr>
              <a:t>to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	</a:t>
            </a:r>
            <a:r>
              <a:rPr dirty="0" sz="3000" spc="-10">
                <a:solidFill>
                  <a:srgbClr val="13110E"/>
                </a:solidFill>
                <a:latin typeface="Roboto"/>
                <a:cs typeface="Roboto"/>
              </a:rPr>
              <a:t>capitalize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	</a:t>
            </a:r>
            <a:r>
              <a:rPr dirty="0" sz="3000" spc="-25">
                <a:solidFill>
                  <a:srgbClr val="13110E"/>
                </a:solidFill>
                <a:latin typeface="Roboto"/>
                <a:cs typeface="Roboto"/>
              </a:rPr>
              <a:t>on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	</a:t>
            </a:r>
            <a:r>
              <a:rPr dirty="0" sz="3000" spc="-70">
                <a:solidFill>
                  <a:srgbClr val="13110E"/>
                </a:solidFill>
                <a:latin typeface="Roboto"/>
                <a:cs typeface="Roboto"/>
              </a:rPr>
              <a:t>the </a:t>
            </a:r>
            <a:r>
              <a:rPr dirty="0" sz="3000" spc="-75">
                <a:solidFill>
                  <a:srgbClr val="13110E"/>
                </a:solidFill>
                <a:latin typeface="Roboto"/>
                <a:cs typeface="Roboto"/>
              </a:rPr>
              <a:t>increased</a:t>
            </a:r>
            <a:r>
              <a:rPr dirty="0" sz="3000" spc="-8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60">
                <a:solidFill>
                  <a:srgbClr val="13110E"/>
                </a:solidFill>
                <a:latin typeface="Roboto"/>
                <a:cs typeface="Roboto"/>
              </a:rPr>
              <a:t>demand</a:t>
            </a:r>
            <a:r>
              <a:rPr dirty="0" sz="3000" spc="-8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85">
                <a:solidFill>
                  <a:srgbClr val="13110E"/>
                </a:solidFill>
                <a:latin typeface="Roboto"/>
                <a:cs typeface="Roboto"/>
              </a:rPr>
              <a:t>during </a:t>
            </a:r>
            <a:r>
              <a:rPr dirty="0" sz="3000" spc="-60">
                <a:solidFill>
                  <a:srgbClr val="13110E"/>
                </a:solidFill>
                <a:latin typeface="Roboto"/>
                <a:cs typeface="Roboto"/>
              </a:rPr>
              <a:t>peak</a:t>
            </a:r>
            <a:r>
              <a:rPr dirty="0" sz="3000" spc="-8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10">
                <a:solidFill>
                  <a:srgbClr val="13110E"/>
                </a:solidFill>
                <a:latin typeface="Roboto"/>
                <a:cs typeface="Roboto"/>
              </a:rPr>
              <a:t>hours.</a:t>
            </a:r>
            <a:endParaRPr sz="3000">
              <a:latin typeface="Roboto"/>
              <a:cs typeface="Roboto"/>
            </a:endParaRPr>
          </a:p>
          <a:p>
            <a:pPr>
              <a:lnSpc>
                <a:spcPct val="100000"/>
              </a:lnSpc>
              <a:spcBef>
                <a:spcPts val="595"/>
              </a:spcBef>
            </a:pPr>
            <a:endParaRPr sz="3000">
              <a:latin typeface="Roboto"/>
              <a:cs typeface="Roboto"/>
            </a:endParaRPr>
          </a:p>
          <a:p>
            <a:pPr marL="12700" marR="5080">
              <a:lnSpc>
                <a:spcPct val="116700"/>
              </a:lnSpc>
            </a:pPr>
            <a:r>
              <a:rPr dirty="0" sz="3000" spc="-45">
                <a:solidFill>
                  <a:srgbClr val="13110E"/>
                </a:solidFill>
                <a:latin typeface="Roboto"/>
                <a:cs typeface="Roboto"/>
              </a:rPr>
              <a:t>Less</a:t>
            </a:r>
            <a:r>
              <a:rPr dirty="0" sz="3000" spc="-13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60">
                <a:solidFill>
                  <a:srgbClr val="13110E"/>
                </a:solidFill>
                <a:latin typeface="Roboto"/>
                <a:cs typeface="Roboto"/>
              </a:rPr>
              <a:t>successful</a:t>
            </a:r>
            <a:r>
              <a:rPr dirty="0" sz="3000" spc="-114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65">
                <a:solidFill>
                  <a:srgbClr val="13110E"/>
                </a:solidFill>
                <a:latin typeface="Roboto"/>
                <a:cs typeface="Roboto"/>
              </a:rPr>
              <a:t>businesses</a:t>
            </a:r>
            <a:r>
              <a:rPr dirty="0" sz="3000" spc="-12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45">
                <a:solidFill>
                  <a:srgbClr val="13110E"/>
                </a:solidFill>
                <a:latin typeface="Roboto"/>
                <a:cs typeface="Roboto"/>
              </a:rPr>
              <a:t>may</a:t>
            </a:r>
            <a:r>
              <a:rPr dirty="0" sz="3000" spc="-12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25">
                <a:solidFill>
                  <a:srgbClr val="13110E"/>
                </a:solidFill>
                <a:latin typeface="Roboto"/>
                <a:cs typeface="Roboto"/>
              </a:rPr>
              <a:t>need</a:t>
            </a:r>
            <a:r>
              <a:rPr dirty="0" sz="3000" spc="-12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to</a:t>
            </a:r>
            <a:r>
              <a:rPr dirty="0" sz="3000" spc="-12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30">
                <a:solidFill>
                  <a:srgbClr val="13110E"/>
                </a:solidFill>
                <a:latin typeface="Roboto"/>
                <a:cs typeface="Roboto"/>
              </a:rPr>
              <a:t>focus</a:t>
            </a:r>
            <a:r>
              <a:rPr dirty="0" sz="3000" spc="-12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on</a:t>
            </a:r>
            <a:r>
              <a:rPr dirty="0" sz="3000" spc="-114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75">
                <a:solidFill>
                  <a:srgbClr val="13110E"/>
                </a:solidFill>
                <a:latin typeface="Roboto"/>
                <a:cs typeface="Roboto"/>
              </a:rPr>
              <a:t>strategies</a:t>
            </a:r>
            <a:r>
              <a:rPr dirty="0" sz="3000" spc="-114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to</a:t>
            </a:r>
            <a:r>
              <a:rPr dirty="0" sz="3000" spc="-12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65">
                <a:solidFill>
                  <a:srgbClr val="13110E"/>
                </a:solidFill>
                <a:latin typeface="Roboto"/>
                <a:cs typeface="Roboto"/>
              </a:rPr>
              <a:t>enhance</a:t>
            </a:r>
            <a:r>
              <a:rPr dirty="0" sz="3000" spc="-114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50">
                <a:solidFill>
                  <a:srgbClr val="13110E"/>
                </a:solidFill>
                <a:latin typeface="Roboto"/>
                <a:cs typeface="Roboto"/>
              </a:rPr>
              <a:t>user</a:t>
            </a:r>
            <a:r>
              <a:rPr dirty="0" sz="3000" spc="-12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60">
                <a:solidFill>
                  <a:srgbClr val="13110E"/>
                </a:solidFill>
                <a:latin typeface="Roboto"/>
                <a:cs typeface="Roboto"/>
              </a:rPr>
              <a:t>engagement</a:t>
            </a:r>
            <a:r>
              <a:rPr dirty="0" sz="3000" spc="-12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45">
                <a:solidFill>
                  <a:srgbClr val="13110E"/>
                </a:solidFill>
                <a:latin typeface="Roboto"/>
                <a:cs typeface="Roboto"/>
              </a:rPr>
              <a:t>over</a:t>
            </a:r>
            <a:r>
              <a:rPr dirty="0" sz="3000" spc="-12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20">
                <a:solidFill>
                  <a:srgbClr val="13110E"/>
                </a:solidFill>
                <a:latin typeface="Roboto"/>
                <a:cs typeface="Roboto"/>
              </a:rPr>
              <a:t>time, </a:t>
            </a:r>
            <a:r>
              <a:rPr dirty="0" sz="3000" spc="-75">
                <a:solidFill>
                  <a:srgbClr val="13110E"/>
                </a:solidFill>
                <a:latin typeface="Roboto"/>
                <a:cs typeface="Roboto"/>
              </a:rPr>
              <a:t>such</a:t>
            </a:r>
            <a:r>
              <a:rPr dirty="0" sz="3000" spc="-12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30">
                <a:solidFill>
                  <a:srgbClr val="13110E"/>
                </a:solidFill>
                <a:latin typeface="Roboto"/>
                <a:cs typeface="Roboto"/>
              </a:rPr>
              <a:t>as</a:t>
            </a:r>
            <a:r>
              <a:rPr dirty="0" sz="3000" spc="-11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75">
                <a:solidFill>
                  <a:srgbClr val="13110E"/>
                </a:solidFill>
                <a:latin typeface="Roboto"/>
                <a:cs typeface="Roboto"/>
              </a:rPr>
              <a:t>improving</a:t>
            </a:r>
            <a:r>
              <a:rPr dirty="0" sz="3000" spc="-12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75">
                <a:solidFill>
                  <a:srgbClr val="13110E"/>
                </a:solidFill>
                <a:latin typeface="Roboto"/>
                <a:cs typeface="Roboto"/>
              </a:rPr>
              <a:t>service</a:t>
            </a:r>
            <a:r>
              <a:rPr dirty="0" sz="3000" spc="-11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80">
                <a:solidFill>
                  <a:srgbClr val="13110E"/>
                </a:solidFill>
                <a:latin typeface="Roboto"/>
                <a:cs typeface="Roboto"/>
              </a:rPr>
              <a:t>quality,</a:t>
            </a:r>
            <a:r>
              <a:rPr dirty="0" sz="3000" spc="-11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75">
                <a:solidFill>
                  <a:srgbClr val="13110E"/>
                </a:solidFill>
                <a:latin typeface="Roboto"/>
                <a:cs typeface="Roboto"/>
              </a:rPr>
              <a:t>responding</a:t>
            </a:r>
            <a:r>
              <a:rPr dirty="0" sz="3000" spc="-12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20">
                <a:solidFill>
                  <a:srgbClr val="13110E"/>
                </a:solidFill>
                <a:latin typeface="Roboto"/>
                <a:cs typeface="Roboto"/>
              </a:rPr>
              <a:t>to</a:t>
            </a:r>
            <a:r>
              <a:rPr dirty="0" sz="3000" spc="-110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65">
                <a:solidFill>
                  <a:srgbClr val="13110E"/>
                </a:solidFill>
                <a:latin typeface="Roboto"/>
                <a:cs typeface="Roboto"/>
              </a:rPr>
              <a:t>customer</a:t>
            </a:r>
            <a:r>
              <a:rPr dirty="0" sz="3000" spc="-105">
                <a:solidFill>
                  <a:srgbClr val="13110E"/>
                </a:solidFill>
                <a:latin typeface="Roboto"/>
                <a:cs typeface="Roboto"/>
              </a:rPr>
              <a:t> </a:t>
            </a:r>
            <a:r>
              <a:rPr dirty="0" sz="3000" spc="-10">
                <a:solidFill>
                  <a:srgbClr val="13110E"/>
                </a:solidFill>
                <a:latin typeface="Roboto"/>
                <a:cs typeface="Roboto"/>
              </a:rPr>
              <a:t>feedback.</a:t>
            </a:r>
            <a:endParaRPr sz="3000">
              <a:latin typeface="Roboto"/>
              <a:cs typeface="Roboto"/>
            </a:endParaRPr>
          </a:p>
          <a:p>
            <a:pPr>
              <a:lnSpc>
                <a:spcPct val="100000"/>
              </a:lnSpc>
              <a:spcBef>
                <a:spcPts val="600"/>
              </a:spcBef>
            </a:pPr>
            <a:endParaRPr sz="3000">
              <a:latin typeface="Roboto"/>
              <a:cs typeface="Roboto"/>
            </a:endParaRPr>
          </a:p>
          <a:p>
            <a:pPr marL="12700" marR="5080">
              <a:lnSpc>
                <a:spcPct val="116700"/>
              </a:lnSpc>
              <a:tabLst>
                <a:tab pos="1095375" algn="l"/>
                <a:tab pos="1949450" algn="l"/>
                <a:tab pos="2815590" algn="l"/>
                <a:tab pos="4340225" algn="l"/>
                <a:tab pos="5609590" algn="l"/>
                <a:tab pos="7200900" algn="l"/>
                <a:tab pos="9530715" algn="l"/>
                <a:tab pos="10154920" algn="l"/>
                <a:tab pos="11998960" algn="l"/>
                <a:tab pos="13244194" algn="l"/>
                <a:tab pos="13738225" algn="l"/>
                <a:tab pos="15104744" algn="l"/>
                <a:tab pos="15603855" algn="l"/>
              </a:tabLst>
            </a:pPr>
            <a:r>
              <a:rPr dirty="0" sz="3000" spc="-10">
                <a:solidFill>
                  <a:srgbClr val="13110E"/>
                </a:solidFill>
                <a:latin typeface="Roboto"/>
                <a:cs typeface="Roboto"/>
              </a:rPr>
              <a:t>Cities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	</a:t>
            </a:r>
            <a:r>
              <a:rPr dirty="0" sz="3000" spc="-20">
                <a:solidFill>
                  <a:srgbClr val="13110E"/>
                </a:solidFill>
                <a:latin typeface="Roboto"/>
                <a:cs typeface="Roboto"/>
              </a:rPr>
              <a:t>with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	</a:t>
            </a:r>
            <a:r>
              <a:rPr dirty="0" sz="3000" spc="-20">
                <a:solidFill>
                  <a:srgbClr val="13110E"/>
                </a:solidFill>
                <a:latin typeface="Roboto"/>
                <a:cs typeface="Roboto"/>
              </a:rPr>
              <a:t>high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	</a:t>
            </a:r>
            <a:r>
              <a:rPr dirty="0" sz="3000" spc="-10">
                <a:solidFill>
                  <a:srgbClr val="13110E"/>
                </a:solidFill>
                <a:latin typeface="Roboto"/>
                <a:cs typeface="Roboto"/>
              </a:rPr>
              <a:t>success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	</a:t>
            </a:r>
            <a:r>
              <a:rPr dirty="0" sz="3000" spc="-10">
                <a:solidFill>
                  <a:srgbClr val="13110E"/>
                </a:solidFill>
                <a:latin typeface="Roboto"/>
                <a:cs typeface="Roboto"/>
              </a:rPr>
              <a:t>scores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	</a:t>
            </a:r>
            <a:r>
              <a:rPr dirty="0" sz="3000" spc="-10">
                <a:solidFill>
                  <a:srgbClr val="13110E"/>
                </a:solidFill>
                <a:latin typeface="Roboto"/>
                <a:cs typeface="Roboto"/>
              </a:rPr>
              <a:t>presents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	</a:t>
            </a:r>
            <a:r>
              <a:rPr dirty="0" sz="3000" spc="-10">
                <a:solidFill>
                  <a:srgbClr val="13110E"/>
                </a:solidFill>
                <a:latin typeface="Roboto"/>
                <a:cs typeface="Roboto"/>
              </a:rPr>
              <a:t>opportunities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	</a:t>
            </a:r>
            <a:r>
              <a:rPr dirty="0" sz="3000" spc="-25">
                <a:solidFill>
                  <a:srgbClr val="13110E"/>
                </a:solidFill>
                <a:latin typeface="Roboto"/>
                <a:cs typeface="Roboto"/>
              </a:rPr>
              <a:t>for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	</a:t>
            </a:r>
            <a:r>
              <a:rPr dirty="0" sz="3000" spc="-10">
                <a:solidFill>
                  <a:srgbClr val="13110E"/>
                </a:solidFill>
                <a:latin typeface="Roboto"/>
                <a:cs typeface="Roboto"/>
              </a:rPr>
              <a:t>restaurant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	</a:t>
            </a:r>
            <a:r>
              <a:rPr dirty="0" sz="3000" spc="-10">
                <a:solidFill>
                  <a:srgbClr val="13110E"/>
                </a:solidFill>
                <a:latin typeface="Roboto"/>
                <a:cs typeface="Roboto"/>
              </a:rPr>
              <a:t>chains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	</a:t>
            </a:r>
            <a:r>
              <a:rPr dirty="0" sz="3000" spc="-25">
                <a:solidFill>
                  <a:srgbClr val="13110E"/>
                </a:solidFill>
                <a:latin typeface="Roboto"/>
                <a:cs typeface="Roboto"/>
              </a:rPr>
              <a:t>to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	</a:t>
            </a:r>
            <a:r>
              <a:rPr dirty="0" sz="3000" spc="-10">
                <a:solidFill>
                  <a:srgbClr val="13110E"/>
                </a:solidFill>
                <a:latin typeface="Roboto"/>
                <a:cs typeface="Roboto"/>
              </a:rPr>
              <a:t>expand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	</a:t>
            </a:r>
            <a:r>
              <a:rPr dirty="0" sz="3000" spc="-25">
                <a:solidFill>
                  <a:srgbClr val="13110E"/>
                </a:solidFill>
                <a:latin typeface="Roboto"/>
                <a:cs typeface="Roboto"/>
              </a:rPr>
              <a:t>or</a:t>
            </a:r>
            <a:r>
              <a:rPr dirty="0" sz="3000">
                <a:solidFill>
                  <a:srgbClr val="13110E"/>
                </a:solidFill>
                <a:latin typeface="Roboto"/>
                <a:cs typeface="Roboto"/>
              </a:rPr>
              <a:t>	</a:t>
            </a:r>
            <a:r>
              <a:rPr dirty="0" sz="3000" spc="-80">
                <a:solidFill>
                  <a:srgbClr val="13110E"/>
                </a:solidFill>
                <a:latin typeface="Roboto"/>
                <a:cs typeface="Roboto"/>
              </a:rPr>
              <a:t>invest </a:t>
            </a:r>
            <a:r>
              <a:rPr dirty="0" sz="3000" spc="-10">
                <a:solidFill>
                  <a:srgbClr val="13110E"/>
                </a:solidFill>
                <a:latin typeface="Roboto"/>
                <a:cs typeface="Roboto"/>
              </a:rPr>
              <a:t>further.</a:t>
            </a:r>
            <a:endParaRPr sz="3000">
              <a:latin typeface="Roboto"/>
              <a:cs typeface="Roboto"/>
            </a:endParaRPr>
          </a:p>
        </p:txBody>
      </p:sp>
      <p:pic>
        <p:nvPicPr>
          <p:cNvPr id="8" name="object 8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73106" y="4182174"/>
            <a:ext cx="114300" cy="114299"/>
          </a:xfrm>
          <a:prstGeom prst="rect">
            <a:avLst/>
          </a:prstGeom>
        </p:spPr>
      </p:pic>
      <p:pic>
        <p:nvPicPr>
          <p:cNvPr id="9" name="object 9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73106" y="5782374"/>
            <a:ext cx="114300" cy="114299"/>
          </a:xfrm>
          <a:prstGeom prst="rect">
            <a:avLst/>
          </a:prstGeom>
        </p:spPr>
      </p:pic>
      <p:pic>
        <p:nvPicPr>
          <p:cNvPr id="10" name="object 10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73106" y="7382574"/>
            <a:ext cx="114300" cy="114299"/>
          </a:xfrm>
          <a:prstGeom prst="rect">
            <a:avLst/>
          </a:prstGeom>
        </p:spPr>
      </p:pic>
      <p:pic>
        <p:nvPicPr>
          <p:cNvPr id="11" name="object 11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73106" y="8982774"/>
            <a:ext cx="114300" cy="11429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FFF1E4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 descr=""/>
          <p:cNvSpPr/>
          <p:nvPr/>
        </p:nvSpPr>
        <p:spPr>
          <a:xfrm>
            <a:off x="6843400" y="4791383"/>
            <a:ext cx="4601210" cy="0"/>
          </a:xfrm>
          <a:custGeom>
            <a:avLst/>
            <a:gdLst/>
            <a:ahLst/>
            <a:cxnLst/>
            <a:rect l="l" t="t" r="r" b="b"/>
            <a:pathLst>
              <a:path w="4601209" h="0">
                <a:moveTo>
                  <a:pt x="0" y="0"/>
                </a:moveTo>
                <a:lnTo>
                  <a:pt x="4601199" y="0"/>
                </a:lnTo>
              </a:path>
            </a:pathLst>
          </a:custGeom>
          <a:ln w="47624">
            <a:solidFill>
              <a:srgbClr val="F7862B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4575243" y="2143211"/>
            <a:ext cx="9645015" cy="2273935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4750" spc="-190"/>
              <a:t>About</a:t>
            </a:r>
            <a:r>
              <a:rPr dirty="0" sz="14750" spc="-700"/>
              <a:t> </a:t>
            </a:r>
            <a:r>
              <a:rPr dirty="0" sz="14750" spc="-335"/>
              <a:t>YELP</a:t>
            </a:r>
            <a:endParaRPr sz="14750"/>
          </a:p>
        </p:txBody>
      </p:sp>
      <p:sp>
        <p:nvSpPr>
          <p:cNvPr id="5" name="object 5" descr=""/>
          <p:cNvSpPr txBox="1"/>
          <p:nvPr/>
        </p:nvSpPr>
        <p:spPr>
          <a:xfrm>
            <a:off x="1658787" y="5518286"/>
            <a:ext cx="14970760" cy="162560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307975" marR="5080" indent="-295910">
              <a:lnSpc>
                <a:spcPct val="116700"/>
              </a:lnSpc>
              <a:spcBef>
                <a:spcPts val="90"/>
              </a:spcBef>
            </a:pPr>
            <a:r>
              <a:rPr dirty="0" sz="3000" spc="120" b="1">
                <a:latin typeface="Arial"/>
                <a:cs typeface="Arial"/>
              </a:rPr>
              <a:t>Yelp</a:t>
            </a:r>
            <a:r>
              <a:rPr dirty="0" sz="3000" spc="320" b="1">
                <a:latin typeface="Arial"/>
                <a:cs typeface="Arial"/>
              </a:rPr>
              <a:t> </a:t>
            </a:r>
            <a:r>
              <a:rPr dirty="0" sz="3000" spc="80" b="1">
                <a:latin typeface="Arial"/>
                <a:cs typeface="Arial"/>
              </a:rPr>
              <a:t>is</a:t>
            </a:r>
            <a:r>
              <a:rPr dirty="0" sz="3000" spc="325" b="1">
                <a:latin typeface="Arial"/>
                <a:cs typeface="Arial"/>
              </a:rPr>
              <a:t> </a:t>
            </a:r>
            <a:r>
              <a:rPr dirty="0" sz="3000" b="1">
                <a:latin typeface="Arial"/>
                <a:cs typeface="Arial"/>
              </a:rPr>
              <a:t>a</a:t>
            </a:r>
            <a:r>
              <a:rPr dirty="0" sz="3000" spc="325" b="1">
                <a:latin typeface="Arial"/>
                <a:cs typeface="Arial"/>
              </a:rPr>
              <a:t> </a:t>
            </a:r>
            <a:r>
              <a:rPr dirty="0" sz="3000" spc="105" b="1">
                <a:latin typeface="Arial"/>
                <a:cs typeface="Arial"/>
              </a:rPr>
              <a:t>web</a:t>
            </a:r>
            <a:r>
              <a:rPr dirty="0" sz="3000" spc="320" b="1">
                <a:latin typeface="Arial"/>
                <a:cs typeface="Arial"/>
              </a:rPr>
              <a:t> </a:t>
            </a:r>
            <a:r>
              <a:rPr dirty="0" sz="3000" spc="105" b="1">
                <a:latin typeface="Arial"/>
                <a:cs typeface="Arial"/>
              </a:rPr>
              <a:t>and</a:t>
            </a:r>
            <a:r>
              <a:rPr dirty="0" sz="3000" spc="325" b="1">
                <a:latin typeface="Arial"/>
                <a:cs typeface="Arial"/>
              </a:rPr>
              <a:t> </a:t>
            </a:r>
            <a:r>
              <a:rPr dirty="0" sz="3000" spc="130" b="1">
                <a:latin typeface="Arial"/>
                <a:cs typeface="Arial"/>
              </a:rPr>
              <a:t>mobile</a:t>
            </a:r>
            <a:r>
              <a:rPr dirty="0" sz="3000" spc="325" b="1">
                <a:latin typeface="Arial"/>
                <a:cs typeface="Arial"/>
              </a:rPr>
              <a:t> </a:t>
            </a:r>
            <a:r>
              <a:rPr dirty="0" sz="3000" spc="135" b="1">
                <a:latin typeface="Arial"/>
                <a:cs typeface="Arial"/>
              </a:rPr>
              <a:t>platform</a:t>
            </a:r>
            <a:r>
              <a:rPr dirty="0" sz="3000" spc="320" b="1">
                <a:latin typeface="Arial"/>
                <a:cs typeface="Arial"/>
              </a:rPr>
              <a:t> </a:t>
            </a:r>
            <a:r>
              <a:rPr dirty="0" sz="3000" spc="114" b="1">
                <a:latin typeface="Arial"/>
                <a:cs typeface="Arial"/>
              </a:rPr>
              <a:t>that</a:t>
            </a:r>
            <a:r>
              <a:rPr dirty="0" sz="3000" spc="325" b="1">
                <a:latin typeface="Arial"/>
                <a:cs typeface="Arial"/>
              </a:rPr>
              <a:t> </a:t>
            </a:r>
            <a:r>
              <a:rPr dirty="0" sz="3000" spc="135" b="1">
                <a:latin typeface="Arial"/>
                <a:cs typeface="Arial"/>
              </a:rPr>
              <a:t>functions</a:t>
            </a:r>
            <a:r>
              <a:rPr dirty="0" sz="3000" spc="325" b="1">
                <a:latin typeface="Arial"/>
                <a:cs typeface="Arial"/>
              </a:rPr>
              <a:t> </a:t>
            </a:r>
            <a:r>
              <a:rPr dirty="0" sz="3000" spc="90" b="1">
                <a:latin typeface="Arial"/>
                <a:cs typeface="Arial"/>
              </a:rPr>
              <a:t>as</a:t>
            </a:r>
            <a:r>
              <a:rPr dirty="0" sz="3000" spc="320" b="1">
                <a:latin typeface="Arial"/>
                <a:cs typeface="Arial"/>
              </a:rPr>
              <a:t> </a:t>
            </a:r>
            <a:r>
              <a:rPr dirty="0" sz="3000" b="1">
                <a:latin typeface="Arial"/>
                <a:cs typeface="Arial"/>
              </a:rPr>
              <a:t>a</a:t>
            </a:r>
            <a:r>
              <a:rPr dirty="0" sz="3000" spc="325" b="1">
                <a:latin typeface="Arial"/>
                <a:cs typeface="Arial"/>
              </a:rPr>
              <a:t> </a:t>
            </a:r>
            <a:r>
              <a:rPr dirty="0" sz="3000" spc="150" b="1">
                <a:latin typeface="Arial"/>
                <a:cs typeface="Arial"/>
              </a:rPr>
              <a:t>crowd-</a:t>
            </a:r>
            <a:r>
              <a:rPr dirty="0" sz="3000" spc="135" b="1">
                <a:latin typeface="Arial"/>
                <a:cs typeface="Arial"/>
              </a:rPr>
              <a:t>sourced</a:t>
            </a:r>
            <a:r>
              <a:rPr dirty="0" sz="3000" spc="325" b="1">
                <a:latin typeface="Arial"/>
                <a:cs typeface="Arial"/>
              </a:rPr>
              <a:t> </a:t>
            </a:r>
            <a:r>
              <a:rPr dirty="0" sz="3000" spc="105" b="1">
                <a:latin typeface="Arial"/>
                <a:cs typeface="Arial"/>
              </a:rPr>
              <a:t>local </a:t>
            </a:r>
            <a:r>
              <a:rPr dirty="0" sz="3000" spc="135" b="1">
                <a:latin typeface="Arial"/>
                <a:cs typeface="Arial"/>
              </a:rPr>
              <a:t>business</a:t>
            </a:r>
            <a:r>
              <a:rPr dirty="0" sz="3000" spc="315" b="1">
                <a:latin typeface="Arial"/>
                <a:cs typeface="Arial"/>
              </a:rPr>
              <a:t> </a:t>
            </a:r>
            <a:r>
              <a:rPr dirty="0" sz="3000" spc="135" b="1">
                <a:latin typeface="Arial"/>
                <a:cs typeface="Arial"/>
              </a:rPr>
              <a:t>review</a:t>
            </a:r>
            <a:r>
              <a:rPr dirty="0" sz="3000" spc="320" b="1">
                <a:latin typeface="Arial"/>
                <a:cs typeface="Arial"/>
              </a:rPr>
              <a:t> </a:t>
            </a:r>
            <a:r>
              <a:rPr dirty="0" sz="3000" spc="125" b="1">
                <a:latin typeface="Arial"/>
                <a:cs typeface="Arial"/>
              </a:rPr>
              <a:t>site.</a:t>
            </a:r>
            <a:r>
              <a:rPr dirty="0" sz="3000" spc="320" b="1">
                <a:latin typeface="Arial"/>
                <a:cs typeface="Arial"/>
              </a:rPr>
              <a:t> </a:t>
            </a:r>
            <a:r>
              <a:rPr dirty="0" sz="3000" spc="135" b="1">
                <a:latin typeface="Arial"/>
                <a:cs typeface="Arial"/>
              </a:rPr>
              <a:t>Users</a:t>
            </a:r>
            <a:r>
              <a:rPr dirty="0" sz="3000" spc="320" b="1">
                <a:latin typeface="Arial"/>
                <a:cs typeface="Arial"/>
              </a:rPr>
              <a:t> </a:t>
            </a:r>
            <a:r>
              <a:rPr dirty="0" sz="3000" spc="110" b="1">
                <a:latin typeface="Arial"/>
                <a:cs typeface="Arial"/>
              </a:rPr>
              <a:t>can</a:t>
            </a:r>
            <a:r>
              <a:rPr dirty="0" sz="3000" spc="320" b="1">
                <a:latin typeface="Arial"/>
                <a:cs typeface="Arial"/>
              </a:rPr>
              <a:t> </a:t>
            </a:r>
            <a:r>
              <a:rPr dirty="0" sz="3000" spc="130" b="1">
                <a:latin typeface="Arial"/>
                <a:cs typeface="Arial"/>
              </a:rPr>
              <a:t>submit</a:t>
            </a:r>
            <a:r>
              <a:rPr dirty="0" sz="3000" spc="320" b="1">
                <a:latin typeface="Arial"/>
                <a:cs typeface="Arial"/>
              </a:rPr>
              <a:t> </a:t>
            </a:r>
            <a:r>
              <a:rPr dirty="0" sz="3000" spc="140" b="1">
                <a:latin typeface="Arial"/>
                <a:cs typeface="Arial"/>
              </a:rPr>
              <a:t>reviews,</a:t>
            </a:r>
            <a:r>
              <a:rPr dirty="0" sz="3000" spc="320" b="1">
                <a:latin typeface="Arial"/>
                <a:cs typeface="Arial"/>
              </a:rPr>
              <a:t> </a:t>
            </a:r>
            <a:r>
              <a:rPr dirty="0" sz="3000" spc="130" b="1">
                <a:latin typeface="Arial"/>
                <a:cs typeface="Arial"/>
              </a:rPr>
              <a:t>photos,</a:t>
            </a:r>
            <a:r>
              <a:rPr dirty="0" sz="3000" spc="320" b="1">
                <a:latin typeface="Arial"/>
                <a:cs typeface="Arial"/>
              </a:rPr>
              <a:t> </a:t>
            </a:r>
            <a:r>
              <a:rPr dirty="0" sz="3000" spc="105" b="1">
                <a:latin typeface="Arial"/>
                <a:cs typeface="Arial"/>
              </a:rPr>
              <a:t>and</a:t>
            </a:r>
            <a:r>
              <a:rPr dirty="0" sz="3000" spc="315" b="1">
                <a:latin typeface="Arial"/>
                <a:cs typeface="Arial"/>
              </a:rPr>
              <a:t> </a:t>
            </a:r>
            <a:r>
              <a:rPr dirty="0" sz="3000" spc="114" b="1">
                <a:latin typeface="Arial"/>
                <a:cs typeface="Arial"/>
              </a:rPr>
              <a:t>tips</a:t>
            </a:r>
            <a:r>
              <a:rPr dirty="0" sz="3000" spc="320" b="1">
                <a:latin typeface="Arial"/>
                <a:cs typeface="Arial"/>
              </a:rPr>
              <a:t> </a:t>
            </a:r>
            <a:r>
              <a:rPr dirty="0" sz="3000" spc="110" b="1">
                <a:latin typeface="Arial"/>
                <a:cs typeface="Arial"/>
              </a:rPr>
              <a:t>about</a:t>
            </a:r>
            <a:endParaRPr sz="3000">
              <a:latin typeface="Arial"/>
              <a:cs typeface="Arial"/>
            </a:endParaRPr>
          </a:p>
          <a:p>
            <a:pPr marL="246379">
              <a:lnSpc>
                <a:spcPct val="100000"/>
              </a:lnSpc>
              <a:spcBef>
                <a:spcPts val="600"/>
              </a:spcBef>
            </a:pPr>
            <a:r>
              <a:rPr dirty="0" sz="3000" spc="145" b="1">
                <a:latin typeface="Arial"/>
                <a:cs typeface="Arial"/>
              </a:rPr>
              <a:t>businesses,</a:t>
            </a:r>
            <a:r>
              <a:rPr dirty="0" sz="3000" spc="320" b="1">
                <a:latin typeface="Arial"/>
                <a:cs typeface="Arial"/>
              </a:rPr>
              <a:t> </a:t>
            </a:r>
            <a:r>
              <a:rPr dirty="0" sz="3000" spc="120" b="1">
                <a:latin typeface="Arial"/>
                <a:cs typeface="Arial"/>
              </a:rPr>
              <a:t>while</a:t>
            </a:r>
            <a:r>
              <a:rPr dirty="0" sz="3000" spc="320" b="1">
                <a:latin typeface="Arial"/>
                <a:cs typeface="Arial"/>
              </a:rPr>
              <a:t> </a:t>
            </a:r>
            <a:r>
              <a:rPr dirty="0" sz="3000" spc="120" b="1">
                <a:latin typeface="Arial"/>
                <a:cs typeface="Arial"/>
              </a:rPr>
              <a:t>also</a:t>
            </a:r>
            <a:r>
              <a:rPr dirty="0" sz="3000" spc="320" b="1">
                <a:latin typeface="Arial"/>
                <a:cs typeface="Arial"/>
              </a:rPr>
              <a:t> </a:t>
            </a:r>
            <a:r>
              <a:rPr dirty="0" sz="3000" spc="130" b="1">
                <a:latin typeface="Arial"/>
                <a:cs typeface="Arial"/>
              </a:rPr>
              <a:t>browsing</a:t>
            </a:r>
            <a:r>
              <a:rPr dirty="0" sz="3000" spc="320" b="1">
                <a:latin typeface="Arial"/>
                <a:cs typeface="Arial"/>
              </a:rPr>
              <a:t> </a:t>
            </a:r>
            <a:r>
              <a:rPr dirty="0" sz="3000" spc="140" b="1">
                <a:latin typeface="Arial"/>
                <a:cs typeface="Arial"/>
              </a:rPr>
              <a:t>information</a:t>
            </a:r>
            <a:r>
              <a:rPr dirty="0" sz="3000" spc="320" b="1">
                <a:latin typeface="Arial"/>
                <a:cs typeface="Arial"/>
              </a:rPr>
              <a:t> </a:t>
            </a:r>
            <a:r>
              <a:rPr dirty="0" sz="3000" spc="105" b="1">
                <a:latin typeface="Arial"/>
                <a:cs typeface="Arial"/>
              </a:rPr>
              <a:t>and</a:t>
            </a:r>
            <a:r>
              <a:rPr dirty="0" sz="3000" spc="320" b="1">
                <a:latin typeface="Arial"/>
                <a:cs typeface="Arial"/>
              </a:rPr>
              <a:t> </a:t>
            </a:r>
            <a:r>
              <a:rPr dirty="0" sz="3000" spc="135" b="1">
                <a:latin typeface="Arial"/>
                <a:cs typeface="Arial"/>
              </a:rPr>
              <a:t>ratings</a:t>
            </a:r>
            <a:r>
              <a:rPr dirty="0" sz="3000" spc="320" b="1">
                <a:latin typeface="Arial"/>
                <a:cs typeface="Arial"/>
              </a:rPr>
              <a:t> </a:t>
            </a:r>
            <a:r>
              <a:rPr dirty="0" sz="3000" spc="114" b="1">
                <a:latin typeface="Arial"/>
                <a:cs typeface="Arial"/>
              </a:rPr>
              <a:t>left</a:t>
            </a:r>
            <a:r>
              <a:rPr dirty="0" sz="3000" spc="320" b="1">
                <a:latin typeface="Arial"/>
                <a:cs typeface="Arial"/>
              </a:rPr>
              <a:t> </a:t>
            </a:r>
            <a:r>
              <a:rPr dirty="0" sz="3000" spc="80" b="1">
                <a:latin typeface="Arial"/>
                <a:cs typeface="Arial"/>
              </a:rPr>
              <a:t>by</a:t>
            </a:r>
            <a:r>
              <a:rPr dirty="0" sz="3000" spc="320" b="1">
                <a:latin typeface="Arial"/>
                <a:cs typeface="Arial"/>
              </a:rPr>
              <a:t> </a:t>
            </a:r>
            <a:r>
              <a:rPr dirty="0" sz="3000" spc="125" b="1">
                <a:latin typeface="Arial"/>
                <a:cs typeface="Arial"/>
              </a:rPr>
              <a:t>others.</a:t>
            </a:r>
            <a:endParaRPr sz="30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521116" y="3533622"/>
            <a:ext cx="11245850" cy="2927350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19000" spc="-140"/>
              <a:t>Thank</a:t>
            </a:r>
            <a:r>
              <a:rPr dirty="0" sz="19000" spc="-1040"/>
              <a:t> </a:t>
            </a:r>
            <a:r>
              <a:rPr dirty="0" sz="19000" spc="-440"/>
              <a:t>You</a:t>
            </a:r>
            <a:endParaRPr sz="19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EFEF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 descr=""/>
          <p:cNvSpPr/>
          <p:nvPr/>
        </p:nvSpPr>
        <p:spPr>
          <a:xfrm>
            <a:off x="1219199" y="8810056"/>
            <a:ext cx="7734300" cy="381000"/>
          </a:xfrm>
          <a:custGeom>
            <a:avLst/>
            <a:gdLst/>
            <a:ahLst/>
            <a:cxnLst/>
            <a:rect l="l" t="t" r="r" b="b"/>
            <a:pathLst>
              <a:path w="7734300" h="381000">
                <a:moveTo>
                  <a:pt x="0" y="0"/>
                </a:moveTo>
                <a:lnTo>
                  <a:pt x="7734299" y="0"/>
                </a:lnTo>
                <a:lnTo>
                  <a:pt x="7734299" y="380999"/>
                </a:lnTo>
                <a:lnTo>
                  <a:pt x="0" y="380999"/>
                </a:lnTo>
                <a:lnTo>
                  <a:pt x="0" y="0"/>
                </a:lnTo>
                <a:close/>
              </a:path>
            </a:pathLst>
          </a:custGeom>
          <a:solidFill>
            <a:srgbClr val="F7862B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028700" y="1028700"/>
            <a:ext cx="6305550" cy="1371600"/>
          </a:xfrm>
          <a:prstGeom prst="rect"/>
          <a:solidFill>
            <a:srgbClr val="E44E29"/>
          </a:solidFill>
        </p:spPr>
        <p:txBody>
          <a:bodyPr wrap="square" lIns="0" tIns="0" rIns="0" bIns="0" rtlCol="0" vert="horz">
            <a:spAutoFit/>
          </a:bodyPr>
          <a:lstStyle/>
          <a:p>
            <a:pPr algn="ctr" marL="180975">
              <a:lnSpc>
                <a:spcPts val="10220"/>
              </a:lnSpc>
            </a:pPr>
            <a:r>
              <a:rPr dirty="0" sz="9000" spc="-10">
                <a:solidFill>
                  <a:srgbClr val="FFFFFF"/>
                </a:solidFill>
              </a:rPr>
              <a:t>AGENDA</a:t>
            </a:r>
            <a:endParaRPr sz="9000"/>
          </a:p>
        </p:txBody>
      </p:sp>
      <p:sp>
        <p:nvSpPr>
          <p:cNvPr id="5" name="object 5" descr=""/>
          <p:cNvSpPr txBox="1"/>
          <p:nvPr/>
        </p:nvSpPr>
        <p:spPr>
          <a:xfrm>
            <a:off x="1733456" y="2833068"/>
            <a:ext cx="5896610" cy="448310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433070">
              <a:lnSpc>
                <a:spcPct val="112100"/>
              </a:lnSpc>
              <a:spcBef>
                <a:spcPts val="95"/>
              </a:spcBef>
            </a:pPr>
            <a:r>
              <a:rPr dirty="0" sz="4350" b="1">
                <a:latin typeface="Arial"/>
                <a:cs typeface="Arial"/>
              </a:rPr>
              <a:t>Problem</a:t>
            </a:r>
            <a:r>
              <a:rPr dirty="0" sz="4350" spc="-114" b="1">
                <a:latin typeface="Arial"/>
                <a:cs typeface="Arial"/>
              </a:rPr>
              <a:t> </a:t>
            </a:r>
            <a:r>
              <a:rPr dirty="0" sz="4350" spc="-10" b="1">
                <a:latin typeface="Arial"/>
                <a:cs typeface="Arial"/>
              </a:rPr>
              <a:t>Statement </a:t>
            </a:r>
            <a:r>
              <a:rPr dirty="0" sz="4350" b="1">
                <a:latin typeface="Arial"/>
                <a:cs typeface="Arial"/>
              </a:rPr>
              <a:t>Research</a:t>
            </a:r>
            <a:r>
              <a:rPr dirty="0" sz="4350" spc="-185" b="1">
                <a:latin typeface="Arial"/>
                <a:cs typeface="Arial"/>
              </a:rPr>
              <a:t> </a:t>
            </a:r>
            <a:r>
              <a:rPr dirty="0" sz="4350" spc="-10" b="1">
                <a:latin typeface="Arial"/>
                <a:cs typeface="Arial"/>
              </a:rPr>
              <a:t>Objectives Hypothesis</a:t>
            </a:r>
            <a:endParaRPr sz="4350">
              <a:latin typeface="Arial"/>
              <a:cs typeface="Arial"/>
            </a:endParaRPr>
          </a:p>
          <a:p>
            <a:pPr marL="12700" marR="5080">
              <a:lnSpc>
                <a:spcPts val="5850"/>
              </a:lnSpc>
              <a:spcBef>
                <a:spcPts val="100"/>
              </a:spcBef>
            </a:pPr>
            <a:r>
              <a:rPr dirty="0" sz="4350" b="1">
                <a:latin typeface="Arial"/>
                <a:cs typeface="Arial"/>
              </a:rPr>
              <a:t>Data</a:t>
            </a:r>
            <a:r>
              <a:rPr dirty="0" sz="4350" spc="-60" b="1">
                <a:latin typeface="Arial"/>
                <a:cs typeface="Arial"/>
              </a:rPr>
              <a:t> </a:t>
            </a:r>
            <a:r>
              <a:rPr dirty="0" sz="4350" spc="-10" b="1">
                <a:latin typeface="Arial"/>
                <a:cs typeface="Arial"/>
              </a:rPr>
              <a:t>Overview </a:t>
            </a:r>
            <a:r>
              <a:rPr dirty="0" sz="4350" b="1">
                <a:latin typeface="Arial"/>
                <a:cs typeface="Arial"/>
              </a:rPr>
              <a:t>Analysis</a:t>
            </a:r>
            <a:r>
              <a:rPr dirty="0" sz="4350" spc="-135" b="1">
                <a:latin typeface="Arial"/>
                <a:cs typeface="Arial"/>
              </a:rPr>
              <a:t> </a:t>
            </a:r>
            <a:r>
              <a:rPr dirty="0" sz="4350" b="1">
                <a:latin typeface="Arial"/>
                <a:cs typeface="Arial"/>
              </a:rPr>
              <a:t>and</a:t>
            </a:r>
            <a:r>
              <a:rPr dirty="0" sz="4350" spc="-130" b="1">
                <a:latin typeface="Arial"/>
                <a:cs typeface="Arial"/>
              </a:rPr>
              <a:t> </a:t>
            </a:r>
            <a:r>
              <a:rPr dirty="0" sz="4350" spc="-10" b="1">
                <a:latin typeface="Arial"/>
                <a:cs typeface="Arial"/>
              </a:rPr>
              <a:t>Findings Recommendations</a:t>
            </a:r>
            <a:endParaRPr sz="4350">
              <a:latin typeface="Arial"/>
              <a:cs typeface="Arial"/>
            </a:endParaRPr>
          </a:p>
        </p:txBody>
      </p:sp>
      <p:sp>
        <p:nvSpPr>
          <p:cNvPr id="6" name="object 6" descr=""/>
          <p:cNvSpPr/>
          <p:nvPr/>
        </p:nvSpPr>
        <p:spPr>
          <a:xfrm>
            <a:off x="1028699" y="3146708"/>
            <a:ext cx="331470" cy="331470"/>
          </a:xfrm>
          <a:custGeom>
            <a:avLst/>
            <a:gdLst/>
            <a:ahLst/>
            <a:cxnLst/>
            <a:rect l="l" t="t" r="r" b="b"/>
            <a:pathLst>
              <a:path w="331469" h="331470">
                <a:moveTo>
                  <a:pt x="331009" y="165504"/>
                </a:moveTo>
                <a:lnTo>
                  <a:pt x="325097" y="209502"/>
                </a:lnTo>
                <a:lnTo>
                  <a:pt x="308413" y="249038"/>
                </a:lnTo>
                <a:lnTo>
                  <a:pt x="282534" y="282534"/>
                </a:lnTo>
                <a:lnTo>
                  <a:pt x="249038" y="308413"/>
                </a:lnTo>
                <a:lnTo>
                  <a:pt x="209502" y="325097"/>
                </a:lnTo>
                <a:lnTo>
                  <a:pt x="165505" y="331009"/>
                </a:lnTo>
                <a:lnTo>
                  <a:pt x="121507" y="325097"/>
                </a:lnTo>
                <a:lnTo>
                  <a:pt x="81971" y="308413"/>
                </a:lnTo>
                <a:lnTo>
                  <a:pt x="48475" y="282534"/>
                </a:lnTo>
                <a:lnTo>
                  <a:pt x="22596" y="249038"/>
                </a:lnTo>
                <a:lnTo>
                  <a:pt x="5911" y="209502"/>
                </a:lnTo>
                <a:lnTo>
                  <a:pt x="0" y="165504"/>
                </a:lnTo>
                <a:lnTo>
                  <a:pt x="5911" y="121506"/>
                </a:lnTo>
                <a:lnTo>
                  <a:pt x="22596" y="81971"/>
                </a:lnTo>
                <a:lnTo>
                  <a:pt x="48475" y="48475"/>
                </a:lnTo>
                <a:lnTo>
                  <a:pt x="81971" y="22596"/>
                </a:lnTo>
                <a:lnTo>
                  <a:pt x="121507" y="5911"/>
                </a:lnTo>
                <a:lnTo>
                  <a:pt x="165504" y="0"/>
                </a:lnTo>
                <a:lnTo>
                  <a:pt x="209502" y="5911"/>
                </a:lnTo>
                <a:lnTo>
                  <a:pt x="249038" y="22596"/>
                </a:lnTo>
                <a:lnTo>
                  <a:pt x="282534" y="48475"/>
                </a:lnTo>
                <a:lnTo>
                  <a:pt x="308413" y="81971"/>
                </a:lnTo>
                <a:lnTo>
                  <a:pt x="325097" y="121506"/>
                </a:lnTo>
                <a:lnTo>
                  <a:pt x="331009" y="165504"/>
                </a:lnTo>
                <a:close/>
              </a:path>
            </a:pathLst>
          </a:custGeom>
          <a:solidFill>
            <a:srgbClr val="73737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7" name="object 7" descr=""/>
          <p:cNvSpPr/>
          <p:nvPr/>
        </p:nvSpPr>
        <p:spPr>
          <a:xfrm>
            <a:off x="1028699" y="3906342"/>
            <a:ext cx="331470" cy="331470"/>
          </a:xfrm>
          <a:custGeom>
            <a:avLst/>
            <a:gdLst/>
            <a:ahLst/>
            <a:cxnLst/>
            <a:rect l="l" t="t" r="r" b="b"/>
            <a:pathLst>
              <a:path w="331469" h="331470">
                <a:moveTo>
                  <a:pt x="331009" y="165504"/>
                </a:moveTo>
                <a:lnTo>
                  <a:pt x="325097" y="209502"/>
                </a:lnTo>
                <a:lnTo>
                  <a:pt x="308413" y="249038"/>
                </a:lnTo>
                <a:lnTo>
                  <a:pt x="282534" y="282534"/>
                </a:lnTo>
                <a:lnTo>
                  <a:pt x="249038" y="308413"/>
                </a:lnTo>
                <a:lnTo>
                  <a:pt x="209502" y="325097"/>
                </a:lnTo>
                <a:lnTo>
                  <a:pt x="165505" y="331009"/>
                </a:lnTo>
                <a:lnTo>
                  <a:pt x="121507" y="325097"/>
                </a:lnTo>
                <a:lnTo>
                  <a:pt x="81971" y="308413"/>
                </a:lnTo>
                <a:lnTo>
                  <a:pt x="48475" y="282534"/>
                </a:lnTo>
                <a:lnTo>
                  <a:pt x="22596" y="249038"/>
                </a:lnTo>
                <a:lnTo>
                  <a:pt x="5911" y="209502"/>
                </a:lnTo>
                <a:lnTo>
                  <a:pt x="0" y="165504"/>
                </a:lnTo>
                <a:lnTo>
                  <a:pt x="5911" y="121506"/>
                </a:lnTo>
                <a:lnTo>
                  <a:pt x="22596" y="81971"/>
                </a:lnTo>
                <a:lnTo>
                  <a:pt x="48475" y="48475"/>
                </a:lnTo>
                <a:lnTo>
                  <a:pt x="81971" y="22596"/>
                </a:lnTo>
                <a:lnTo>
                  <a:pt x="121507" y="5911"/>
                </a:lnTo>
                <a:lnTo>
                  <a:pt x="165504" y="0"/>
                </a:lnTo>
                <a:lnTo>
                  <a:pt x="209502" y="5911"/>
                </a:lnTo>
                <a:lnTo>
                  <a:pt x="249038" y="22596"/>
                </a:lnTo>
                <a:lnTo>
                  <a:pt x="282534" y="48475"/>
                </a:lnTo>
                <a:lnTo>
                  <a:pt x="308413" y="81971"/>
                </a:lnTo>
                <a:lnTo>
                  <a:pt x="325097" y="121506"/>
                </a:lnTo>
                <a:lnTo>
                  <a:pt x="331009" y="165504"/>
                </a:lnTo>
                <a:close/>
              </a:path>
            </a:pathLst>
          </a:custGeom>
          <a:solidFill>
            <a:srgbClr val="73737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 descr=""/>
          <p:cNvSpPr/>
          <p:nvPr/>
        </p:nvSpPr>
        <p:spPr>
          <a:xfrm>
            <a:off x="1028699" y="4583890"/>
            <a:ext cx="331470" cy="331470"/>
          </a:xfrm>
          <a:custGeom>
            <a:avLst/>
            <a:gdLst/>
            <a:ahLst/>
            <a:cxnLst/>
            <a:rect l="l" t="t" r="r" b="b"/>
            <a:pathLst>
              <a:path w="331469" h="331470">
                <a:moveTo>
                  <a:pt x="331009" y="165504"/>
                </a:moveTo>
                <a:lnTo>
                  <a:pt x="325097" y="209502"/>
                </a:lnTo>
                <a:lnTo>
                  <a:pt x="308413" y="249037"/>
                </a:lnTo>
                <a:lnTo>
                  <a:pt x="282534" y="282534"/>
                </a:lnTo>
                <a:lnTo>
                  <a:pt x="249038" y="308413"/>
                </a:lnTo>
                <a:lnTo>
                  <a:pt x="209502" y="325097"/>
                </a:lnTo>
                <a:lnTo>
                  <a:pt x="165505" y="331009"/>
                </a:lnTo>
                <a:lnTo>
                  <a:pt x="121507" y="325097"/>
                </a:lnTo>
                <a:lnTo>
                  <a:pt x="81971" y="308413"/>
                </a:lnTo>
                <a:lnTo>
                  <a:pt x="48475" y="282534"/>
                </a:lnTo>
                <a:lnTo>
                  <a:pt x="22596" y="249037"/>
                </a:lnTo>
                <a:lnTo>
                  <a:pt x="5911" y="209502"/>
                </a:lnTo>
                <a:lnTo>
                  <a:pt x="0" y="165504"/>
                </a:lnTo>
                <a:lnTo>
                  <a:pt x="5911" y="121506"/>
                </a:lnTo>
                <a:lnTo>
                  <a:pt x="22596" y="81971"/>
                </a:lnTo>
                <a:lnTo>
                  <a:pt x="48475" y="48475"/>
                </a:lnTo>
                <a:lnTo>
                  <a:pt x="81971" y="22596"/>
                </a:lnTo>
                <a:lnTo>
                  <a:pt x="121507" y="5911"/>
                </a:lnTo>
                <a:lnTo>
                  <a:pt x="165504" y="0"/>
                </a:lnTo>
                <a:lnTo>
                  <a:pt x="209502" y="5911"/>
                </a:lnTo>
                <a:lnTo>
                  <a:pt x="249038" y="22596"/>
                </a:lnTo>
                <a:lnTo>
                  <a:pt x="282534" y="48475"/>
                </a:lnTo>
                <a:lnTo>
                  <a:pt x="308413" y="81971"/>
                </a:lnTo>
                <a:lnTo>
                  <a:pt x="325097" y="121506"/>
                </a:lnTo>
                <a:lnTo>
                  <a:pt x="331009" y="165504"/>
                </a:lnTo>
                <a:close/>
              </a:path>
            </a:pathLst>
          </a:custGeom>
          <a:solidFill>
            <a:srgbClr val="73737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 descr=""/>
          <p:cNvSpPr/>
          <p:nvPr/>
        </p:nvSpPr>
        <p:spPr>
          <a:xfrm>
            <a:off x="1028699" y="5343525"/>
            <a:ext cx="331470" cy="331470"/>
          </a:xfrm>
          <a:custGeom>
            <a:avLst/>
            <a:gdLst/>
            <a:ahLst/>
            <a:cxnLst/>
            <a:rect l="l" t="t" r="r" b="b"/>
            <a:pathLst>
              <a:path w="331469" h="331470">
                <a:moveTo>
                  <a:pt x="331009" y="165504"/>
                </a:moveTo>
                <a:lnTo>
                  <a:pt x="325097" y="209502"/>
                </a:lnTo>
                <a:lnTo>
                  <a:pt x="308413" y="249037"/>
                </a:lnTo>
                <a:lnTo>
                  <a:pt x="282534" y="282534"/>
                </a:lnTo>
                <a:lnTo>
                  <a:pt x="249038" y="308413"/>
                </a:lnTo>
                <a:lnTo>
                  <a:pt x="209502" y="325097"/>
                </a:lnTo>
                <a:lnTo>
                  <a:pt x="165505" y="331009"/>
                </a:lnTo>
                <a:lnTo>
                  <a:pt x="121507" y="325097"/>
                </a:lnTo>
                <a:lnTo>
                  <a:pt x="81971" y="308413"/>
                </a:lnTo>
                <a:lnTo>
                  <a:pt x="48475" y="282534"/>
                </a:lnTo>
                <a:lnTo>
                  <a:pt x="22596" y="249037"/>
                </a:lnTo>
                <a:lnTo>
                  <a:pt x="5911" y="209502"/>
                </a:lnTo>
                <a:lnTo>
                  <a:pt x="0" y="165504"/>
                </a:lnTo>
                <a:lnTo>
                  <a:pt x="5911" y="121506"/>
                </a:lnTo>
                <a:lnTo>
                  <a:pt x="22596" y="81971"/>
                </a:lnTo>
                <a:lnTo>
                  <a:pt x="48475" y="48475"/>
                </a:lnTo>
                <a:lnTo>
                  <a:pt x="81971" y="22596"/>
                </a:lnTo>
                <a:lnTo>
                  <a:pt x="121507" y="5911"/>
                </a:lnTo>
                <a:lnTo>
                  <a:pt x="165503" y="0"/>
                </a:lnTo>
                <a:lnTo>
                  <a:pt x="209502" y="5911"/>
                </a:lnTo>
                <a:lnTo>
                  <a:pt x="249038" y="22596"/>
                </a:lnTo>
                <a:lnTo>
                  <a:pt x="282534" y="48475"/>
                </a:lnTo>
                <a:lnTo>
                  <a:pt x="308413" y="81971"/>
                </a:lnTo>
                <a:lnTo>
                  <a:pt x="325097" y="121506"/>
                </a:lnTo>
                <a:lnTo>
                  <a:pt x="331009" y="165504"/>
                </a:lnTo>
                <a:close/>
              </a:path>
            </a:pathLst>
          </a:custGeom>
          <a:solidFill>
            <a:srgbClr val="73737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0" name="object 10" descr=""/>
          <p:cNvSpPr/>
          <p:nvPr/>
        </p:nvSpPr>
        <p:spPr>
          <a:xfrm>
            <a:off x="1028699" y="6103160"/>
            <a:ext cx="331470" cy="331470"/>
          </a:xfrm>
          <a:custGeom>
            <a:avLst/>
            <a:gdLst/>
            <a:ahLst/>
            <a:cxnLst/>
            <a:rect l="l" t="t" r="r" b="b"/>
            <a:pathLst>
              <a:path w="331469" h="331470">
                <a:moveTo>
                  <a:pt x="331009" y="165503"/>
                </a:moveTo>
                <a:lnTo>
                  <a:pt x="325097" y="209501"/>
                </a:lnTo>
                <a:lnTo>
                  <a:pt x="308413" y="249037"/>
                </a:lnTo>
                <a:lnTo>
                  <a:pt x="282534" y="282533"/>
                </a:lnTo>
                <a:lnTo>
                  <a:pt x="249038" y="308412"/>
                </a:lnTo>
                <a:lnTo>
                  <a:pt x="209502" y="325097"/>
                </a:lnTo>
                <a:lnTo>
                  <a:pt x="165505" y="331009"/>
                </a:lnTo>
                <a:lnTo>
                  <a:pt x="121507" y="325097"/>
                </a:lnTo>
                <a:lnTo>
                  <a:pt x="81971" y="308412"/>
                </a:lnTo>
                <a:lnTo>
                  <a:pt x="48475" y="282533"/>
                </a:lnTo>
                <a:lnTo>
                  <a:pt x="22596" y="249037"/>
                </a:lnTo>
                <a:lnTo>
                  <a:pt x="5911" y="209501"/>
                </a:lnTo>
                <a:lnTo>
                  <a:pt x="0" y="165504"/>
                </a:lnTo>
                <a:lnTo>
                  <a:pt x="5911" y="121506"/>
                </a:lnTo>
                <a:lnTo>
                  <a:pt x="22596" y="81970"/>
                </a:lnTo>
                <a:lnTo>
                  <a:pt x="48475" y="48474"/>
                </a:lnTo>
                <a:lnTo>
                  <a:pt x="81971" y="22596"/>
                </a:lnTo>
                <a:lnTo>
                  <a:pt x="121507" y="5911"/>
                </a:lnTo>
                <a:lnTo>
                  <a:pt x="165503" y="0"/>
                </a:lnTo>
                <a:lnTo>
                  <a:pt x="209502" y="5911"/>
                </a:lnTo>
                <a:lnTo>
                  <a:pt x="249038" y="22596"/>
                </a:lnTo>
                <a:lnTo>
                  <a:pt x="282534" y="48474"/>
                </a:lnTo>
                <a:lnTo>
                  <a:pt x="308413" y="81970"/>
                </a:lnTo>
                <a:lnTo>
                  <a:pt x="325097" y="121506"/>
                </a:lnTo>
                <a:lnTo>
                  <a:pt x="331009" y="165503"/>
                </a:lnTo>
                <a:close/>
              </a:path>
            </a:pathLst>
          </a:custGeom>
          <a:solidFill>
            <a:srgbClr val="73737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1" name="object 11" descr=""/>
          <p:cNvSpPr/>
          <p:nvPr/>
        </p:nvSpPr>
        <p:spPr>
          <a:xfrm>
            <a:off x="1028699" y="6867297"/>
            <a:ext cx="331470" cy="331470"/>
          </a:xfrm>
          <a:custGeom>
            <a:avLst/>
            <a:gdLst/>
            <a:ahLst/>
            <a:cxnLst/>
            <a:rect l="l" t="t" r="r" b="b"/>
            <a:pathLst>
              <a:path w="331469" h="331470">
                <a:moveTo>
                  <a:pt x="331009" y="165503"/>
                </a:moveTo>
                <a:lnTo>
                  <a:pt x="325097" y="209501"/>
                </a:lnTo>
                <a:lnTo>
                  <a:pt x="308413" y="249037"/>
                </a:lnTo>
                <a:lnTo>
                  <a:pt x="282534" y="282533"/>
                </a:lnTo>
                <a:lnTo>
                  <a:pt x="249038" y="308412"/>
                </a:lnTo>
                <a:lnTo>
                  <a:pt x="209502" y="325097"/>
                </a:lnTo>
                <a:lnTo>
                  <a:pt x="165505" y="331009"/>
                </a:lnTo>
                <a:lnTo>
                  <a:pt x="121507" y="325097"/>
                </a:lnTo>
                <a:lnTo>
                  <a:pt x="81971" y="308412"/>
                </a:lnTo>
                <a:lnTo>
                  <a:pt x="48475" y="282533"/>
                </a:lnTo>
                <a:lnTo>
                  <a:pt x="22596" y="249037"/>
                </a:lnTo>
                <a:lnTo>
                  <a:pt x="5911" y="209501"/>
                </a:lnTo>
                <a:lnTo>
                  <a:pt x="0" y="165504"/>
                </a:lnTo>
                <a:lnTo>
                  <a:pt x="5911" y="121506"/>
                </a:lnTo>
                <a:lnTo>
                  <a:pt x="22596" y="81970"/>
                </a:lnTo>
                <a:lnTo>
                  <a:pt x="48475" y="48474"/>
                </a:lnTo>
                <a:lnTo>
                  <a:pt x="81971" y="22595"/>
                </a:lnTo>
                <a:lnTo>
                  <a:pt x="121507" y="5911"/>
                </a:lnTo>
                <a:lnTo>
                  <a:pt x="165503" y="0"/>
                </a:lnTo>
                <a:lnTo>
                  <a:pt x="209502" y="5911"/>
                </a:lnTo>
                <a:lnTo>
                  <a:pt x="249038" y="22595"/>
                </a:lnTo>
                <a:lnTo>
                  <a:pt x="282534" y="48474"/>
                </a:lnTo>
                <a:lnTo>
                  <a:pt x="308413" y="81970"/>
                </a:lnTo>
                <a:lnTo>
                  <a:pt x="325097" y="121506"/>
                </a:lnTo>
                <a:lnTo>
                  <a:pt x="331009" y="165503"/>
                </a:lnTo>
                <a:close/>
              </a:path>
            </a:pathLst>
          </a:custGeom>
          <a:solidFill>
            <a:srgbClr val="737373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FFF1E4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55408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u="sng" sz="12100" spc="-155">
                <a:uFill>
                  <a:solidFill>
                    <a:srgbClr val="F7862B"/>
                  </a:solidFill>
                </a:uFill>
              </a:rPr>
              <a:t>Problem</a:t>
            </a:r>
            <a:r>
              <a:rPr dirty="0" sz="12100" spc="-580"/>
              <a:t> </a:t>
            </a:r>
            <a:r>
              <a:rPr dirty="0" sz="12100" spc="-195"/>
              <a:t>Statement</a:t>
            </a:r>
            <a:endParaRPr sz="12100"/>
          </a:p>
        </p:txBody>
      </p:sp>
      <p:sp>
        <p:nvSpPr>
          <p:cNvPr id="4" name="object 4" descr=""/>
          <p:cNvSpPr txBox="1"/>
          <p:nvPr/>
        </p:nvSpPr>
        <p:spPr>
          <a:xfrm>
            <a:off x="1016000" y="4353957"/>
            <a:ext cx="15193644" cy="269240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algn="just" marL="12700" marR="5080">
              <a:lnSpc>
                <a:spcPct val="116700"/>
              </a:lnSpc>
              <a:spcBef>
                <a:spcPts val="90"/>
              </a:spcBef>
            </a:pPr>
            <a:r>
              <a:rPr dirty="0" sz="3000" spc="75" b="1">
                <a:latin typeface="Arial"/>
                <a:cs typeface="Arial"/>
              </a:rPr>
              <a:t>In</a:t>
            </a:r>
            <a:r>
              <a:rPr dirty="0" sz="3000" spc="150" b="1">
                <a:latin typeface="Arial"/>
                <a:cs typeface="Arial"/>
              </a:rPr>
              <a:t>  </a:t>
            </a:r>
            <a:r>
              <a:rPr dirty="0" sz="3000" b="1">
                <a:latin typeface="Arial"/>
                <a:cs typeface="Arial"/>
              </a:rPr>
              <a:t>a</a:t>
            </a:r>
            <a:r>
              <a:rPr dirty="0" sz="3000" spc="155" b="1">
                <a:latin typeface="Arial"/>
                <a:cs typeface="Arial"/>
              </a:rPr>
              <a:t>  </a:t>
            </a:r>
            <a:r>
              <a:rPr dirty="0" sz="3000" spc="140" b="1">
                <a:latin typeface="Arial"/>
                <a:cs typeface="Arial"/>
              </a:rPr>
              <a:t>competitive</a:t>
            </a:r>
            <a:r>
              <a:rPr dirty="0" sz="3000" spc="150" b="1">
                <a:latin typeface="Arial"/>
                <a:cs typeface="Arial"/>
              </a:rPr>
              <a:t>  </a:t>
            </a:r>
            <a:r>
              <a:rPr dirty="0" sz="3000" spc="135" b="1">
                <a:latin typeface="Arial"/>
                <a:cs typeface="Arial"/>
              </a:rPr>
              <a:t>market</a:t>
            </a:r>
            <a:r>
              <a:rPr dirty="0" sz="3000" spc="155" b="1">
                <a:latin typeface="Arial"/>
                <a:cs typeface="Arial"/>
              </a:rPr>
              <a:t>  </a:t>
            </a:r>
            <a:r>
              <a:rPr dirty="0" sz="3000" spc="120" b="1">
                <a:latin typeface="Arial"/>
                <a:cs typeface="Arial"/>
              </a:rPr>
              <a:t>like</a:t>
            </a:r>
            <a:r>
              <a:rPr dirty="0" sz="3000" spc="155" b="1">
                <a:latin typeface="Arial"/>
                <a:cs typeface="Arial"/>
              </a:rPr>
              <a:t>  </a:t>
            </a:r>
            <a:r>
              <a:rPr dirty="0" sz="3000" spc="105" b="1">
                <a:latin typeface="Arial"/>
                <a:cs typeface="Arial"/>
              </a:rPr>
              <a:t>the</a:t>
            </a:r>
            <a:r>
              <a:rPr dirty="0" sz="3000" spc="150" b="1">
                <a:latin typeface="Arial"/>
                <a:cs typeface="Arial"/>
              </a:rPr>
              <a:t>  </a:t>
            </a:r>
            <a:r>
              <a:rPr dirty="0" sz="3000" spc="140" b="1">
                <a:latin typeface="Arial"/>
                <a:cs typeface="Arial"/>
              </a:rPr>
              <a:t>restaurant</a:t>
            </a:r>
            <a:r>
              <a:rPr dirty="0" sz="3000" spc="155" b="1">
                <a:latin typeface="Arial"/>
                <a:cs typeface="Arial"/>
              </a:rPr>
              <a:t>  </a:t>
            </a:r>
            <a:r>
              <a:rPr dirty="0" sz="3000" spc="135" b="1">
                <a:latin typeface="Arial"/>
                <a:cs typeface="Arial"/>
              </a:rPr>
              <a:t>industry,</a:t>
            </a:r>
            <a:r>
              <a:rPr dirty="0" sz="3000" spc="155" b="1">
                <a:latin typeface="Arial"/>
                <a:cs typeface="Arial"/>
              </a:rPr>
              <a:t>  </a:t>
            </a:r>
            <a:r>
              <a:rPr dirty="0" sz="3000" spc="140" b="1">
                <a:latin typeface="Arial"/>
                <a:cs typeface="Arial"/>
              </a:rPr>
              <a:t>understanding</a:t>
            </a:r>
            <a:r>
              <a:rPr dirty="0" sz="3000" spc="150" b="1">
                <a:latin typeface="Arial"/>
                <a:cs typeface="Arial"/>
              </a:rPr>
              <a:t>  </a:t>
            </a:r>
            <a:r>
              <a:rPr dirty="0" sz="3000" spc="80" b="1">
                <a:latin typeface="Arial"/>
                <a:cs typeface="Arial"/>
              </a:rPr>
              <a:t>the </a:t>
            </a:r>
            <a:r>
              <a:rPr dirty="0" sz="3000" spc="135" b="1">
                <a:latin typeface="Arial"/>
                <a:cs typeface="Arial"/>
              </a:rPr>
              <a:t>factors</a:t>
            </a:r>
            <a:r>
              <a:rPr dirty="0" sz="3000" spc="535" b="1">
                <a:latin typeface="Arial"/>
                <a:cs typeface="Arial"/>
              </a:rPr>
              <a:t>  </a:t>
            </a:r>
            <a:r>
              <a:rPr dirty="0" sz="3000" spc="114" b="1">
                <a:latin typeface="Arial"/>
                <a:cs typeface="Arial"/>
              </a:rPr>
              <a:t>that</a:t>
            </a:r>
            <a:r>
              <a:rPr dirty="0" sz="3000" spc="535" b="1">
                <a:latin typeface="Arial"/>
                <a:cs typeface="Arial"/>
              </a:rPr>
              <a:t>  </a:t>
            </a:r>
            <a:r>
              <a:rPr dirty="0" sz="3000" spc="135" b="1">
                <a:latin typeface="Arial"/>
                <a:cs typeface="Arial"/>
              </a:rPr>
              <a:t>influence</a:t>
            </a:r>
            <a:r>
              <a:rPr dirty="0" sz="3000" spc="535" b="1">
                <a:latin typeface="Arial"/>
                <a:cs typeface="Arial"/>
              </a:rPr>
              <a:t>  </a:t>
            </a:r>
            <a:r>
              <a:rPr dirty="0" sz="3000" spc="135" b="1">
                <a:latin typeface="Arial"/>
                <a:cs typeface="Arial"/>
              </a:rPr>
              <a:t>business</a:t>
            </a:r>
            <a:r>
              <a:rPr dirty="0" sz="3000" spc="535" b="1">
                <a:latin typeface="Arial"/>
                <a:cs typeface="Arial"/>
              </a:rPr>
              <a:t>  </a:t>
            </a:r>
            <a:r>
              <a:rPr dirty="0" sz="3000" spc="140" b="1">
                <a:latin typeface="Arial"/>
                <a:cs typeface="Arial"/>
              </a:rPr>
              <a:t>success</a:t>
            </a:r>
            <a:r>
              <a:rPr dirty="0" sz="3000" spc="535" b="1">
                <a:latin typeface="Arial"/>
                <a:cs typeface="Arial"/>
              </a:rPr>
              <a:t>  </a:t>
            </a:r>
            <a:r>
              <a:rPr dirty="0" sz="3000" spc="80" b="1">
                <a:latin typeface="Arial"/>
                <a:cs typeface="Arial"/>
              </a:rPr>
              <a:t>is</a:t>
            </a:r>
            <a:r>
              <a:rPr dirty="0" sz="3000" spc="535" b="1">
                <a:latin typeface="Arial"/>
                <a:cs typeface="Arial"/>
              </a:rPr>
              <a:t>  </a:t>
            </a:r>
            <a:r>
              <a:rPr dirty="0" sz="3000" spc="135" b="1">
                <a:latin typeface="Arial"/>
                <a:cs typeface="Arial"/>
              </a:rPr>
              <a:t>crucial</a:t>
            </a:r>
            <a:r>
              <a:rPr dirty="0" sz="3000" spc="535" b="1">
                <a:latin typeface="Arial"/>
                <a:cs typeface="Arial"/>
              </a:rPr>
              <a:t>  </a:t>
            </a:r>
            <a:r>
              <a:rPr dirty="0" sz="3000" spc="100" b="1">
                <a:latin typeface="Arial"/>
                <a:cs typeface="Arial"/>
              </a:rPr>
              <a:t>for</a:t>
            </a:r>
            <a:r>
              <a:rPr dirty="0" sz="3000" spc="535" b="1">
                <a:latin typeface="Arial"/>
                <a:cs typeface="Arial"/>
              </a:rPr>
              <a:t>  </a:t>
            </a:r>
            <a:r>
              <a:rPr dirty="0" sz="3000" spc="135" b="1">
                <a:latin typeface="Arial"/>
                <a:cs typeface="Arial"/>
              </a:rPr>
              <a:t>stakeholders. Utilizing</a:t>
            </a:r>
            <a:r>
              <a:rPr dirty="0" sz="3000" spc="570" b="1">
                <a:latin typeface="Arial"/>
                <a:cs typeface="Arial"/>
              </a:rPr>
              <a:t> </a:t>
            </a:r>
            <a:r>
              <a:rPr dirty="0" sz="3000" spc="105" b="1">
                <a:latin typeface="Arial"/>
                <a:cs typeface="Arial"/>
              </a:rPr>
              <a:t>the</a:t>
            </a:r>
            <a:r>
              <a:rPr dirty="0" sz="3000" spc="575" b="1">
                <a:latin typeface="Arial"/>
                <a:cs typeface="Arial"/>
              </a:rPr>
              <a:t> </a:t>
            </a:r>
            <a:r>
              <a:rPr dirty="0" sz="3000" spc="120" b="1">
                <a:latin typeface="Arial"/>
                <a:cs typeface="Arial"/>
              </a:rPr>
              <a:t>Yelp</a:t>
            </a:r>
            <a:r>
              <a:rPr dirty="0" sz="3000" spc="570" b="1">
                <a:latin typeface="Arial"/>
                <a:cs typeface="Arial"/>
              </a:rPr>
              <a:t> </a:t>
            </a:r>
            <a:r>
              <a:rPr dirty="0" sz="3000" spc="135" b="1">
                <a:latin typeface="Arial"/>
                <a:cs typeface="Arial"/>
              </a:rPr>
              <a:t>dataset,</a:t>
            </a:r>
            <a:r>
              <a:rPr dirty="0" sz="3000" spc="575" b="1">
                <a:latin typeface="Arial"/>
                <a:cs typeface="Arial"/>
              </a:rPr>
              <a:t> </a:t>
            </a:r>
            <a:r>
              <a:rPr dirty="0" sz="3000" spc="114" b="1">
                <a:latin typeface="Arial"/>
                <a:cs typeface="Arial"/>
              </a:rPr>
              <a:t>this</a:t>
            </a:r>
            <a:r>
              <a:rPr dirty="0" sz="3000" spc="570" b="1">
                <a:latin typeface="Arial"/>
                <a:cs typeface="Arial"/>
              </a:rPr>
              <a:t> </a:t>
            </a:r>
            <a:r>
              <a:rPr dirty="0" sz="3000" spc="135" b="1">
                <a:latin typeface="Arial"/>
                <a:cs typeface="Arial"/>
              </a:rPr>
              <a:t>project</a:t>
            </a:r>
            <a:r>
              <a:rPr dirty="0" sz="3000" spc="575" b="1">
                <a:latin typeface="Arial"/>
                <a:cs typeface="Arial"/>
              </a:rPr>
              <a:t> </a:t>
            </a:r>
            <a:r>
              <a:rPr dirty="0" sz="3000" spc="125" b="1">
                <a:latin typeface="Arial"/>
                <a:cs typeface="Arial"/>
              </a:rPr>
              <a:t>aims</a:t>
            </a:r>
            <a:r>
              <a:rPr dirty="0" sz="3000" spc="570" b="1">
                <a:latin typeface="Arial"/>
                <a:cs typeface="Arial"/>
              </a:rPr>
              <a:t> </a:t>
            </a:r>
            <a:r>
              <a:rPr dirty="0" sz="3000" spc="75" b="1">
                <a:latin typeface="Arial"/>
                <a:cs typeface="Arial"/>
              </a:rPr>
              <a:t>to</a:t>
            </a:r>
            <a:r>
              <a:rPr dirty="0" sz="3000" spc="575" b="1">
                <a:latin typeface="Arial"/>
                <a:cs typeface="Arial"/>
              </a:rPr>
              <a:t> </a:t>
            </a:r>
            <a:r>
              <a:rPr dirty="0" sz="3000" spc="140" b="1">
                <a:latin typeface="Arial"/>
                <a:cs typeface="Arial"/>
              </a:rPr>
              <a:t>investigate</a:t>
            </a:r>
            <a:r>
              <a:rPr dirty="0" sz="3000" spc="570" b="1">
                <a:latin typeface="Arial"/>
                <a:cs typeface="Arial"/>
              </a:rPr>
              <a:t> </a:t>
            </a:r>
            <a:r>
              <a:rPr dirty="0" sz="3000" spc="105" b="1">
                <a:latin typeface="Arial"/>
                <a:cs typeface="Arial"/>
              </a:rPr>
              <a:t>the</a:t>
            </a:r>
            <a:r>
              <a:rPr dirty="0" sz="3000" spc="575" b="1">
                <a:latin typeface="Arial"/>
                <a:cs typeface="Arial"/>
              </a:rPr>
              <a:t> </a:t>
            </a:r>
            <a:r>
              <a:rPr dirty="0" sz="3000" spc="130" b="1">
                <a:latin typeface="Arial"/>
                <a:cs typeface="Arial"/>
              </a:rPr>
              <a:t>relationship </a:t>
            </a:r>
            <a:r>
              <a:rPr dirty="0" sz="3000" spc="135" b="1">
                <a:latin typeface="Arial"/>
                <a:cs typeface="Arial"/>
              </a:rPr>
              <a:t>between</a:t>
            </a:r>
            <a:r>
              <a:rPr dirty="0" sz="3000" spc="260" b="1">
                <a:latin typeface="Arial"/>
                <a:cs typeface="Arial"/>
              </a:rPr>
              <a:t>  </a:t>
            </a:r>
            <a:r>
              <a:rPr dirty="0" sz="3000" spc="120" b="1">
                <a:latin typeface="Arial"/>
                <a:cs typeface="Arial"/>
              </a:rPr>
              <a:t>user</a:t>
            </a:r>
            <a:r>
              <a:rPr dirty="0" sz="3000" spc="260" b="1">
                <a:latin typeface="Arial"/>
                <a:cs typeface="Arial"/>
              </a:rPr>
              <a:t>  </a:t>
            </a:r>
            <a:r>
              <a:rPr dirty="0" sz="3000" spc="140" b="1">
                <a:latin typeface="Arial"/>
                <a:cs typeface="Arial"/>
              </a:rPr>
              <a:t>engagement</a:t>
            </a:r>
            <a:r>
              <a:rPr dirty="0" sz="3000" spc="260" b="1">
                <a:latin typeface="Arial"/>
                <a:cs typeface="Arial"/>
              </a:rPr>
              <a:t>  </a:t>
            </a:r>
            <a:r>
              <a:rPr dirty="0" sz="3000" spc="140" b="1">
                <a:latin typeface="Arial"/>
                <a:cs typeface="Arial"/>
              </a:rPr>
              <a:t>(reviews,</a:t>
            </a:r>
            <a:r>
              <a:rPr dirty="0" sz="3000" spc="260" b="1">
                <a:latin typeface="Arial"/>
                <a:cs typeface="Arial"/>
              </a:rPr>
              <a:t>  </a:t>
            </a:r>
            <a:r>
              <a:rPr dirty="0" sz="3000" spc="120" b="1">
                <a:latin typeface="Arial"/>
                <a:cs typeface="Arial"/>
              </a:rPr>
              <a:t>tips,</a:t>
            </a:r>
            <a:r>
              <a:rPr dirty="0" sz="3000" spc="260" b="1">
                <a:latin typeface="Arial"/>
                <a:cs typeface="Arial"/>
              </a:rPr>
              <a:t>  </a:t>
            </a:r>
            <a:r>
              <a:rPr dirty="0" sz="3000" spc="105" b="1">
                <a:latin typeface="Arial"/>
                <a:cs typeface="Arial"/>
              </a:rPr>
              <a:t>and</a:t>
            </a:r>
            <a:r>
              <a:rPr dirty="0" sz="3000" spc="265" b="1">
                <a:latin typeface="Arial"/>
                <a:cs typeface="Arial"/>
              </a:rPr>
              <a:t>  </a:t>
            </a:r>
            <a:r>
              <a:rPr dirty="0" sz="3000" spc="160" b="1">
                <a:latin typeface="Arial"/>
                <a:cs typeface="Arial"/>
              </a:rPr>
              <a:t>check-</a:t>
            </a:r>
            <a:r>
              <a:rPr dirty="0" sz="3000" spc="114" b="1">
                <a:latin typeface="Arial"/>
                <a:cs typeface="Arial"/>
              </a:rPr>
              <a:t>ins)</a:t>
            </a:r>
            <a:r>
              <a:rPr dirty="0" sz="3000" spc="260" b="1">
                <a:latin typeface="Arial"/>
                <a:cs typeface="Arial"/>
              </a:rPr>
              <a:t>  </a:t>
            </a:r>
            <a:r>
              <a:rPr dirty="0" sz="3000" spc="105" b="1">
                <a:latin typeface="Arial"/>
                <a:cs typeface="Arial"/>
              </a:rPr>
              <a:t>and</a:t>
            </a:r>
            <a:r>
              <a:rPr dirty="0" sz="3000" spc="260" b="1">
                <a:latin typeface="Arial"/>
                <a:cs typeface="Arial"/>
              </a:rPr>
              <a:t>  </a:t>
            </a:r>
            <a:r>
              <a:rPr dirty="0" sz="3000" spc="114" b="1">
                <a:latin typeface="Arial"/>
                <a:cs typeface="Arial"/>
              </a:rPr>
              <a:t>business </a:t>
            </a:r>
            <a:r>
              <a:rPr dirty="0" sz="3000" spc="140" b="1">
                <a:latin typeface="Arial"/>
                <a:cs typeface="Arial"/>
              </a:rPr>
              <a:t>success</a:t>
            </a:r>
            <a:r>
              <a:rPr dirty="0" sz="3000" spc="320" b="1">
                <a:latin typeface="Arial"/>
                <a:cs typeface="Arial"/>
              </a:rPr>
              <a:t> </a:t>
            </a:r>
            <a:r>
              <a:rPr dirty="0" sz="3000" spc="140" b="1">
                <a:latin typeface="Arial"/>
                <a:cs typeface="Arial"/>
              </a:rPr>
              <a:t>metrics</a:t>
            </a:r>
            <a:r>
              <a:rPr dirty="0" sz="3000" spc="325" b="1">
                <a:latin typeface="Arial"/>
                <a:cs typeface="Arial"/>
              </a:rPr>
              <a:t> </a:t>
            </a:r>
            <a:r>
              <a:rPr dirty="0" sz="3000" spc="135" b="1">
                <a:latin typeface="Arial"/>
                <a:cs typeface="Arial"/>
              </a:rPr>
              <a:t>(review</a:t>
            </a:r>
            <a:r>
              <a:rPr dirty="0" sz="3000" spc="325" b="1">
                <a:latin typeface="Arial"/>
                <a:cs typeface="Arial"/>
              </a:rPr>
              <a:t> </a:t>
            </a:r>
            <a:r>
              <a:rPr dirty="0" sz="3000" spc="125" b="1">
                <a:latin typeface="Arial"/>
                <a:cs typeface="Arial"/>
              </a:rPr>
              <a:t>count,</a:t>
            </a:r>
            <a:r>
              <a:rPr dirty="0" sz="3000" spc="325" b="1">
                <a:latin typeface="Arial"/>
                <a:cs typeface="Arial"/>
              </a:rPr>
              <a:t> </a:t>
            </a:r>
            <a:r>
              <a:rPr dirty="0" sz="3000" spc="135" b="1">
                <a:latin typeface="Arial"/>
                <a:cs typeface="Arial"/>
              </a:rPr>
              <a:t>ratings)</a:t>
            </a:r>
            <a:r>
              <a:rPr dirty="0" sz="3000" spc="325" b="1">
                <a:latin typeface="Arial"/>
                <a:cs typeface="Arial"/>
              </a:rPr>
              <a:t> </a:t>
            </a:r>
            <a:r>
              <a:rPr dirty="0" sz="3000" spc="100" b="1">
                <a:latin typeface="Arial"/>
                <a:cs typeface="Arial"/>
              </a:rPr>
              <a:t>for</a:t>
            </a:r>
            <a:r>
              <a:rPr dirty="0" sz="3000" spc="325" b="1">
                <a:latin typeface="Arial"/>
                <a:cs typeface="Arial"/>
              </a:rPr>
              <a:t> </a:t>
            </a:r>
            <a:r>
              <a:rPr dirty="0" sz="3000" spc="135" b="1">
                <a:latin typeface="Arial"/>
                <a:cs typeface="Arial"/>
              </a:rPr>
              <a:t>restaurants.</a:t>
            </a:r>
            <a:endParaRPr sz="30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1028700" y="4399400"/>
            <a:ext cx="4895850" cy="4857750"/>
          </a:xfrm>
          <a:custGeom>
            <a:avLst/>
            <a:gdLst/>
            <a:ahLst/>
            <a:cxnLst/>
            <a:rect l="l" t="t" r="r" b="b"/>
            <a:pathLst>
              <a:path w="4895850" h="4857750">
                <a:moveTo>
                  <a:pt x="4895849" y="4857749"/>
                </a:moveTo>
                <a:lnTo>
                  <a:pt x="0" y="4857749"/>
                </a:lnTo>
                <a:lnTo>
                  <a:pt x="0" y="0"/>
                </a:lnTo>
                <a:lnTo>
                  <a:pt x="4895849" y="0"/>
                </a:lnTo>
                <a:lnTo>
                  <a:pt x="4895849" y="4857749"/>
                </a:lnTo>
                <a:close/>
              </a:path>
            </a:pathLst>
          </a:custGeom>
          <a:solidFill>
            <a:srgbClr val="E44E29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 descr=""/>
          <p:cNvSpPr/>
          <p:nvPr/>
        </p:nvSpPr>
        <p:spPr>
          <a:xfrm>
            <a:off x="6696726" y="4399400"/>
            <a:ext cx="4895850" cy="4857750"/>
          </a:xfrm>
          <a:custGeom>
            <a:avLst/>
            <a:gdLst/>
            <a:ahLst/>
            <a:cxnLst/>
            <a:rect l="l" t="t" r="r" b="b"/>
            <a:pathLst>
              <a:path w="4895850" h="4857750">
                <a:moveTo>
                  <a:pt x="4895849" y="4857749"/>
                </a:moveTo>
                <a:lnTo>
                  <a:pt x="0" y="4857749"/>
                </a:lnTo>
                <a:lnTo>
                  <a:pt x="0" y="0"/>
                </a:lnTo>
                <a:lnTo>
                  <a:pt x="4895849" y="0"/>
                </a:lnTo>
                <a:lnTo>
                  <a:pt x="4895849" y="4857749"/>
                </a:lnTo>
                <a:close/>
              </a:path>
            </a:pathLst>
          </a:custGeom>
          <a:solidFill>
            <a:srgbClr val="F7862B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 descr=""/>
          <p:cNvSpPr/>
          <p:nvPr/>
        </p:nvSpPr>
        <p:spPr>
          <a:xfrm>
            <a:off x="12364751" y="4399400"/>
            <a:ext cx="4895850" cy="4857750"/>
          </a:xfrm>
          <a:custGeom>
            <a:avLst/>
            <a:gdLst/>
            <a:ahLst/>
            <a:cxnLst/>
            <a:rect l="l" t="t" r="r" b="b"/>
            <a:pathLst>
              <a:path w="4895850" h="4857750">
                <a:moveTo>
                  <a:pt x="4895849" y="4857749"/>
                </a:moveTo>
                <a:lnTo>
                  <a:pt x="0" y="4857749"/>
                </a:lnTo>
                <a:lnTo>
                  <a:pt x="0" y="0"/>
                </a:lnTo>
                <a:lnTo>
                  <a:pt x="4895849" y="0"/>
                </a:lnTo>
                <a:lnTo>
                  <a:pt x="4895849" y="4857749"/>
                </a:lnTo>
                <a:close/>
              </a:path>
            </a:pathLst>
          </a:custGeom>
          <a:solidFill>
            <a:srgbClr val="CB744A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 descr=""/>
          <p:cNvSpPr/>
          <p:nvPr/>
        </p:nvSpPr>
        <p:spPr>
          <a:xfrm>
            <a:off x="1052512" y="1243012"/>
            <a:ext cx="4601210" cy="0"/>
          </a:xfrm>
          <a:custGeom>
            <a:avLst/>
            <a:gdLst/>
            <a:ahLst/>
            <a:cxnLst/>
            <a:rect l="l" t="t" r="r" b="b"/>
            <a:pathLst>
              <a:path w="4601210" h="0">
                <a:moveTo>
                  <a:pt x="0" y="0"/>
                </a:moveTo>
                <a:lnTo>
                  <a:pt x="4601199" y="0"/>
                </a:lnTo>
              </a:path>
            </a:pathLst>
          </a:custGeom>
          <a:ln w="47624">
            <a:solidFill>
              <a:srgbClr val="F7862B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6" name="object 6" descr=""/>
          <p:cNvSpPr/>
          <p:nvPr/>
        </p:nvSpPr>
        <p:spPr>
          <a:xfrm>
            <a:off x="2757728" y="5324157"/>
            <a:ext cx="1430020" cy="1181735"/>
          </a:xfrm>
          <a:custGeom>
            <a:avLst/>
            <a:gdLst/>
            <a:ahLst/>
            <a:cxnLst/>
            <a:rect l="l" t="t" r="r" b="b"/>
            <a:pathLst>
              <a:path w="1430020" h="1181734">
                <a:moveTo>
                  <a:pt x="199136" y="501015"/>
                </a:moveTo>
                <a:lnTo>
                  <a:pt x="197142" y="491172"/>
                </a:lnTo>
                <a:lnTo>
                  <a:pt x="191706" y="483133"/>
                </a:lnTo>
                <a:lnTo>
                  <a:pt x="183667" y="477697"/>
                </a:lnTo>
                <a:lnTo>
                  <a:pt x="173824" y="475703"/>
                </a:lnTo>
                <a:lnTo>
                  <a:pt x="171996" y="475703"/>
                </a:lnTo>
                <a:lnTo>
                  <a:pt x="171996" y="502843"/>
                </a:lnTo>
                <a:lnTo>
                  <a:pt x="171996" y="1154188"/>
                </a:lnTo>
                <a:lnTo>
                  <a:pt x="27139" y="1154188"/>
                </a:lnTo>
                <a:lnTo>
                  <a:pt x="27139" y="502843"/>
                </a:lnTo>
                <a:lnTo>
                  <a:pt x="171996" y="502843"/>
                </a:lnTo>
                <a:lnTo>
                  <a:pt x="171996" y="475703"/>
                </a:lnTo>
                <a:lnTo>
                  <a:pt x="25323" y="475703"/>
                </a:lnTo>
                <a:lnTo>
                  <a:pt x="15468" y="477697"/>
                </a:lnTo>
                <a:lnTo>
                  <a:pt x="7416" y="483133"/>
                </a:lnTo>
                <a:lnTo>
                  <a:pt x="1993" y="491172"/>
                </a:lnTo>
                <a:lnTo>
                  <a:pt x="0" y="501015"/>
                </a:lnTo>
                <a:lnTo>
                  <a:pt x="0" y="1156004"/>
                </a:lnTo>
                <a:lnTo>
                  <a:pt x="1993" y="1165847"/>
                </a:lnTo>
                <a:lnTo>
                  <a:pt x="7416" y="1173899"/>
                </a:lnTo>
                <a:lnTo>
                  <a:pt x="15468" y="1179334"/>
                </a:lnTo>
                <a:lnTo>
                  <a:pt x="25323" y="1181328"/>
                </a:lnTo>
                <a:lnTo>
                  <a:pt x="173824" y="1181328"/>
                </a:lnTo>
                <a:lnTo>
                  <a:pt x="183667" y="1179334"/>
                </a:lnTo>
                <a:lnTo>
                  <a:pt x="191706" y="1173899"/>
                </a:lnTo>
                <a:lnTo>
                  <a:pt x="197142" y="1165847"/>
                </a:lnTo>
                <a:lnTo>
                  <a:pt x="199136" y="1156004"/>
                </a:lnTo>
                <a:lnTo>
                  <a:pt x="199136" y="1154188"/>
                </a:lnTo>
                <a:lnTo>
                  <a:pt x="199136" y="502843"/>
                </a:lnTo>
                <a:lnTo>
                  <a:pt x="199136" y="501015"/>
                </a:lnTo>
                <a:close/>
              </a:path>
              <a:path w="1430020" h="1181734">
                <a:moveTo>
                  <a:pt x="439127" y="279069"/>
                </a:moveTo>
                <a:lnTo>
                  <a:pt x="439013" y="278536"/>
                </a:lnTo>
                <a:lnTo>
                  <a:pt x="437007" y="268643"/>
                </a:lnTo>
                <a:lnTo>
                  <a:pt x="430949" y="259676"/>
                </a:lnTo>
                <a:lnTo>
                  <a:pt x="421970" y="253619"/>
                </a:lnTo>
                <a:lnTo>
                  <a:pt x="412102" y="251625"/>
                </a:lnTo>
                <a:lnTo>
                  <a:pt x="412102" y="279069"/>
                </a:lnTo>
                <a:lnTo>
                  <a:pt x="412102" y="1153655"/>
                </a:lnTo>
                <a:lnTo>
                  <a:pt x="411568" y="1154188"/>
                </a:lnTo>
                <a:lnTo>
                  <a:pt x="267754" y="1154188"/>
                </a:lnTo>
                <a:lnTo>
                  <a:pt x="267220" y="1153655"/>
                </a:lnTo>
                <a:lnTo>
                  <a:pt x="267220" y="279069"/>
                </a:lnTo>
                <a:lnTo>
                  <a:pt x="267754" y="278536"/>
                </a:lnTo>
                <a:lnTo>
                  <a:pt x="411568" y="278536"/>
                </a:lnTo>
                <a:lnTo>
                  <a:pt x="412102" y="279069"/>
                </a:lnTo>
                <a:lnTo>
                  <a:pt x="412102" y="251625"/>
                </a:lnTo>
                <a:lnTo>
                  <a:pt x="410997" y="251396"/>
                </a:lnTo>
                <a:lnTo>
                  <a:pt x="268325" y="251396"/>
                </a:lnTo>
                <a:lnTo>
                  <a:pt x="257340" y="253619"/>
                </a:lnTo>
                <a:lnTo>
                  <a:pt x="248361" y="259676"/>
                </a:lnTo>
                <a:lnTo>
                  <a:pt x="242303" y="268643"/>
                </a:lnTo>
                <a:lnTo>
                  <a:pt x="240195" y="279069"/>
                </a:lnTo>
                <a:lnTo>
                  <a:pt x="240309" y="1154188"/>
                </a:lnTo>
                <a:lnTo>
                  <a:pt x="242303" y="1164056"/>
                </a:lnTo>
                <a:lnTo>
                  <a:pt x="248361" y="1173035"/>
                </a:lnTo>
                <a:lnTo>
                  <a:pt x="257340" y="1179106"/>
                </a:lnTo>
                <a:lnTo>
                  <a:pt x="268325" y="1181328"/>
                </a:lnTo>
                <a:lnTo>
                  <a:pt x="410997" y="1181328"/>
                </a:lnTo>
                <a:lnTo>
                  <a:pt x="421970" y="1179106"/>
                </a:lnTo>
                <a:lnTo>
                  <a:pt x="430949" y="1173035"/>
                </a:lnTo>
                <a:lnTo>
                  <a:pt x="437007" y="1164056"/>
                </a:lnTo>
                <a:lnTo>
                  <a:pt x="439013" y="1154188"/>
                </a:lnTo>
                <a:lnTo>
                  <a:pt x="439127" y="279069"/>
                </a:lnTo>
                <a:close/>
              </a:path>
              <a:path w="1430020" h="1181734">
                <a:moveTo>
                  <a:pt x="679272" y="475322"/>
                </a:moveTo>
                <a:lnTo>
                  <a:pt x="677278" y="465480"/>
                </a:lnTo>
                <a:lnTo>
                  <a:pt x="671842" y="457428"/>
                </a:lnTo>
                <a:lnTo>
                  <a:pt x="663790" y="452005"/>
                </a:lnTo>
                <a:lnTo>
                  <a:pt x="653948" y="450011"/>
                </a:lnTo>
                <a:lnTo>
                  <a:pt x="652132" y="450011"/>
                </a:lnTo>
                <a:lnTo>
                  <a:pt x="652132" y="477151"/>
                </a:lnTo>
                <a:lnTo>
                  <a:pt x="652132" y="1154188"/>
                </a:lnTo>
                <a:lnTo>
                  <a:pt x="507301" y="1154188"/>
                </a:lnTo>
                <a:lnTo>
                  <a:pt x="507301" y="477151"/>
                </a:lnTo>
                <a:lnTo>
                  <a:pt x="652132" y="477151"/>
                </a:lnTo>
                <a:lnTo>
                  <a:pt x="652132" y="450011"/>
                </a:lnTo>
                <a:lnTo>
                  <a:pt x="505472" y="450011"/>
                </a:lnTo>
                <a:lnTo>
                  <a:pt x="495630" y="452005"/>
                </a:lnTo>
                <a:lnTo>
                  <a:pt x="487578" y="457428"/>
                </a:lnTo>
                <a:lnTo>
                  <a:pt x="482155" y="465480"/>
                </a:lnTo>
                <a:lnTo>
                  <a:pt x="480161" y="475322"/>
                </a:lnTo>
                <a:lnTo>
                  <a:pt x="480161" y="1156004"/>
                </a:lnTo>
                <a:lnTo>
                  <a:pt x="482155" y="1165847"/>
                </a:lnTo>
                <a:lnTo>
                  <a:pt x="487578" y="1173899"/>
                </a:lnTo>
                <a:lnTo>
                  <a:pt x="495630" y="1179334"/>
                </a:lnTo>
                <a:lnTo>
                  <a:pt x="505472" y="1181328"/>
                </a:lnTo>
                <a:lnTo>
                  <a:pt x="653948" y="1181328"/>
                </a:lnTo>
                <a:lnTo>
                  <a:pt x="663790" y="1179334"/>
                </a:lnTo>
                <a:lnTo>
                  <a:pt x="671842" y="1173899"/>
                </a:lnTo>
                <a:lnTo>
                  <a:pt x="677278" y="1165847"/>
                </a:lnTo>
                <a:lnTo>
                  <a:pt x="679272" y="1156004"/>
                </a:lnTo>
                <a:lnTo>
                  <a:pt x="679272" y="1154188"/>
                </a:lnTo>
                <a:lnTo>
                  <a:pt x="679272" y="477151"/>
                </a:lnTo>
                <a:lnTo>
                  <a:pt x="679272" y="475322"/>
                </a:lnTo>
                <a:close/>
              </a:path>
              <a:path w="1430020" h="1181734">
                <a:moveTo>
                  <a:pt x="919264" y="721550"/>
                </a:moveTo>
                <a:lnTo>
                  <a:pt x="917371" y="712216"/>
                </a:lnTo>
                <a:lnTo>
                  <a:pt x="912228" y="704583"/>
                </a:lnTo>
                <a:lnTo>
                  <a:pt x="904595" y="699439"/>
                </a:lnTo>
                <a:lnTo>
                  <a:pt x="895261" y="697547"/>
                </a:lnTo>
                <a:lnTo>
                  <a:pt x="892124" y="697547"/>
                </a:lnTo>
                <a:lnTo>
                  <a:pt x="892124" y="724687"/>
                </a:lnTo>
                <a:lnTo>
                  <a:pt x="892124" y="1154188"/>
                </a:lnTo>
                <a:lnTo>
                  <a:pt x="747242" y="1154188"/>
                </a:lnTo>
                <a:lnTo>
                  <a:pt x="747242" y="724687"/>
                </a:lnTo>
                <a:lnTo>
                  <a:pt x="892124" y="724687"/>
                </a:lnTo>
                <a:lnTo>
                  <a:pt x="892124" y="697547"/>
                </a:lnTo>
                <a:lnTo>
                  <a:pt x="744105" y="697547"/>
                </a:lnTo>
                <a:lnTo>
                  <a:pt x="734771" y="699439"/>
                </a:lnTo>
                <a:lnTo>
                  <a:pt x="727138" y="704583"/>
                </a:lnTo>
                <a:lnTo>
                  <a:pt x="721995" y="712216"/>
                </a:lnTo>
                <a:lnTo>
                  <a:pt x="720102" y="721550"/>
                </a:lnTo>
                <a:lnTo>
                  <a:pt x="720102" y="1157338"/>
                </a:lnTo>
                <a:lnTo>
                  <a:pt x="721995" y="1166660"/>
                </a:lnTo>
                <a:lnTo>
                  <a:pt x="727138" y="1174292"/>
                </a:lnTo>
                <a:lnTo>
                  <a:pt x="734771" y="1179436"/>
                </a:lnTo>
                <a:lnTo>
                  <a:pt x="744105" y="1181328"/>
                </a:lnTo>
                <a:lnTo>
                  <a:pt x="895261" y="1181328"/>
                </a:lnTo>
                <a:lnTo>
                  <a:pt x="904595" y="1179436"/>
                </a:lnTo>
                <a:lnTo>
                  <a:pt x="912228" y="1174292"/>
                </a:lnTo>
                <a:lnTo>
                  <a:pt x="917371" y="1166660"/>
                </a:lnTo>
                <a:lnTo>
                  <a:pt x="919264" y="1157338"/>
                </a:lnTo>
                <a:lnTo>
                  <a:pt x="919264" y="1154188"/>
                </a:lnTo>
                <a:lnTo>
                  <a:pt x="919264" y="724687"/>
                </a:lnTo>
                <a:lnTo>
                  <a:pt x="919264" y="721550"/>
                </a:lnTo>
                <a:close/>
              </a:path>
              <a:path w="1430020" h="1181734">
                <a:moveTo>
                  <a:pt x="1227797" y="396633"/>
                </a:moveTo>
                <a:lnTo>
                  <a:pt x="1224927" y="352742"/>
                </a:lnTo>
                <a:lnTo>
                  <a:pt x="1210157" y="309753"/>
                </a:lnTo>
                <a:lnTo>
                  <a:pt x="1199565" y="294386"/>
                </a:lnTo>
                <a:lnTo>
                  <a:pt x="1199565" y="365404"/>
                </a:lnTo>
                <a:lnTo>
                  <a:pt x="1199007" y="409460"/>
                </a:lnTo>
                <a:lnTo>
                  <a:pt x="1185265" y="450888"/>
                </a:lnTo>
                <a:lnTo>
                  <a:pt x="1159395" y="486549"/>
                </a:lnTo>
                <a:lnTo>
                  <a:pt x="1122451" y="513257"/>
                </a:lnTo>
                <a:lnTo>
                  <a:pt x="1075156" y="527481"/>
                </a:lnTo>
                <a:lnTo>
                  <a:pt x="1058608" y="528434"/>
                </a:lnTo>
                <a:lnTo>
                  <a:pt x="1019187" y="522973"/>
                </a:lnTo>
                <a:lnTo>
                  <a:pt x="983615" y="507314"/>
                </a:lnTo>
                <a:lnTo>
                  <a:pt x="953655" y="482561"/>
                </a:lnTo>
                <a:lnTo>
                  <a:pt x="931113" y="449834"/>
                </a:lnTo>
                <a:lnTo>
                  <a:pt x="917422" y="406336"/>
                </a:lnTo>
                <a:lnTo>
                  <a:pt x="917981" y="362280"/>
                </a:lnTo>
                <a:lnTo>
                  <a:pt x="931722" y="320827"/>
                </a:lnTo>
                <a:lnTo>
                  <a:pt x="957592" y="285165"/>
                </a:lnTo>
                <a:lnTo>
                  <a:pt x="994549" y="258483"/>
                </a:lnTo>
                <a:lnTo>
                  <a:pt x="1041819" y="244259"/>
                </a:lnTo>
                <a:lnTo>
                  <a:pt x="1058367" y="243306"/>
                </a:lnTo>
                <a:lnTo>
                  <a:pt x="1097788" y="248767"/>
                </a:lnTo>
                <a:lnTo>
                  <a:pt x="1133373" y="264426"/>
                </a:lnTo>
                <a:lnTo>
                  <a:pt x="1163345" y="289179"/>
                </a:lnTo>
                <a:lnTo>
                  <a:pt x="1185887" y="321919"/>
                </a:lnTo>
                <a:lnTo>
                  <a:pt x="1199565" y="365404"/>
                </a:lnTo>
                <a:lnTo>
                  <a:pt x="1199565" y="294386"/>
                </a:lnTo>
                <a:lnTo>
                  <a:pt x="1183297" y="270776"/>
                </a:lnTo>
                <a:lnTo>
                  <a:pt x="1150035" y="243306"/>
                </a:lnTo>
                <a:lnTo>
                  <a:pt x="1147622" y="241312"/>
                </a:lnTo>
                <a:lnTo>
                  <a:pt x="1105268" y="222669"/>
                </a:lnTo>
                <a:lnTo>
                  <a:pt x="1058367" y="216166"/>
                </a:lnTo>
                <a:lnTo>
                  <a:pt x="1038656" y="217297"/>
                </a:lnTo>
                <a:lnTo>
                  <a:pt x="1000594" y="226339"/>
                </a:lnTo>
                <a:lnTo>
                  <a:pt x="944841" y="259854"/>
                </a:lnTo>
                <a:lnTo>
                  <a:pt x="916305" y="293331"/>
                </a:lnTo>
                <a:lnTo>
                  <a:pt x="897521" y="332486"/>
                </a:lnTo>
                <a:lnTo>
                  <a:pt x="889203" y="375094"/>
                </a:lnTo>
                <a:lnTo>
                  <a:pt x="892073" y="418998"/>
                </a:lnTo>
                <a:lnTo>
                  <a:pt x="906856" y="461987"/>
                </a:lnTo>
                <a:lnTo>
                  <a:pt x="933704" y="500964"/>
                </a:lnTo>
                <a:lnTo>
                  <a:pt x="969352" y="530428"/>
                </a:lnTo>
                <a:lnTo>
                  <a:pt x="1011707" y="549071"/>
                </a:lnTo>
                <a:lnTo>
                  <a:pt x="1058608" y="555574"/>
                </a:lnTo>
                <a:lnTo>
                  <a:pt x="1078318" y="554431"/>
                </a:lnTo>
                <a:lnTo>
                  <a:pt x="1097610" y="551040"/>
                </a:lnTo>
                <a:lnTo>
                  <a:pt x="1116393" y="545388"/>
                </a:lnTo>
                <a:lnTo>
                  <a:pt x="1134618" y="537514"/>
                </a:lnTo>
                <a:lnTo>
                  <a:pt x="1147902" y="528434"/>
                </a:lnTo>
                <a:lnTo>
                  <a:pt x="1172146" y="511873"/>
                </a:lnTo>
                <a:lnTo>
                  <a:pt x="1200683" y="478383"/>
                </a:lnTo>
                <a:lnTo>
                  <a:pt x="1219466" y="439242"/>
                </a:lnTo>
                <a:lnTo>
                  <a:pt x="1227797" y="396633"/>
                </a:lnTo>
                <a:close/>
              </a:path>
              <a:path w="1430020" h="1181734">
                <a:moveTo>
                  <a:pt x="1429753" y="1003668"/>
                </a:moveTo>
                <a:lnTo>
                  <a:pt x="1425130" y="986701"/>
                </a:lnTo>
                <a:lnTo>
                  <a:pt x="1402689" y="941997"/>
                </a:lnTo>
                <a:lnTo>
                  <a:pt x="1402689" y="1005471"/>
                </a:lnTo>
                <a:lnTo>
                  <a:pt x="1401851" y="1012012"/>
                </a:lnTo>
                <a:lnTo>
                  <a:pt x="1398612" y="1017765"/>
                </a:lnTo>
                <a:lnTo>
                  <a:pt x="1393228" y="1021969"/>
                </a:lnTo>
                <a:lnTo>
                  <a:pt x="1364297" y="1036485"/>
                </a:lnTo>
                <a:lnTo>
                  <a:pt x="1361732" y="1037082"/>
                </a:lnTo>
                <a:lnTo>
                  <a:pt x="1352562" y="1037082"/>
                </a:lnTo>
                <a:lnTo>
                  <a:pt x="1346492" y="1033399"/>
                </a:lnTo>
                <a:lnTo>
                  <a:pt x="1190612" y="722858"/>
                </a:lnTo>
                <a:lnTo>
                  <a:pt x="1188834" y="716267"/>
                </a:lnTo>
                <a:lnTo>
                  <a:pt x="1189672" y="709714"/>
                </a:lnTo>
                <a:lnTo>
                  <a:pt x="1192911" y="703973"/>
                </a:lnTo>
                <a:lnTo>
                  <a:pt x="1198270" y="699770"/>
                </a:lnTo>
                <a:lnTo>
                  <a:pt x="1227213" y="685253"/>
                </a:lnTo>
                <a:lnTo>
                  <a:pt x="1229779" y="684631"/>
                </a:lnTo>
                <a:lnTo>
                  <a:pt x="1238948" y="684631"/>
                </a:lnTo>
                <a:lnTo>
                  <a:pt x="1245044" y="688340"/>
                </a:lnTo>
                <a:lnTo>
                  <a:pt x="1400898" y="998880"/>
                </a:lnTo>
                <a:lnTo>
                  <a:pt x="1402689" y="1005471"/>
                </a:lnTo>
                <a:lnTo>
                  <a:pt x="1402689" y="941997"/>
                </a:lnTo>
                <a:lnTo>
                  <a:pt x="1273530" y="684631"/>
                </a:lnTo>
                <a:lnTo>
                  <a:pt x="1272755" y="683082"/>
                </a:lnTo>
                <a:lnTo>
                  <a:pt x="1268234" y="674077"/>
                </a:lnTo>
                <a:lnTo>
                  <a:pt x="1262189" y="667816"/>
                </a:lnTo>
                <a:lnTo>
                  <a:pt x="1254937" y="663575"/>
                </a:lnTo>
                <a:lnTo>
                  <a:pt x="1257503" y="659993"/>
                </a:lnTo>
                <a:lnTo>
                  <a:pt x="1263078" y="633996"/>
                </a:lnTo>
                <a:lnTo>
                  <a:pt x="1261694" y="625983"/>
                </a:lnTo>
                <a:lnTo>
                  <a:pt x="1258760" y="618350"/>
                </a:lnTo>
                <a:lnTo>
                  <a:pt x="1258582" y="617880"/>
                </a:lnTo>
                <a:lnTo>
                  <a:pt x="1257465" y="615645"/>
                </a:lnTo>
                <a:lnTo>
                  <a:pt x="1256347" y="614032"/>
                </a:lnTo>
                <a:lnTo>
                  <a:pt x="1250442" y="605459"/>
                </a:lnTo>
                <a:lnTo>
                  <a:pt x="1241107" y="597776"/>
                </a:lnTo>
                <a:lnTo>
                  <a:pt x="1236687" y="595845"/>
                </a:lnTo>
                <a:lnTo>
                  <a:pt x="1236687" y="638733"/>
                </a:lnTo>
                <a:lnTo>
                  <a:pt x="1233779" y="647509"/>
                </a:lnTo>
                <a:lnTo>
                  <a:pt x="1230731" y="651027"/>
                </a:lnTo>
                <a:lnTo>
                  <a:pt x="1168095" y="682472"/>
                </a:lnTo>
                <a:lnTo>
                  <a:pt x="1165504" y="683082"/>
                </a:lnTo>
                <a:lnTo>
                  <a:pt x="1156347" y="683082"/>
                </a:lnTo>
                <a:lnTo>
                  <a:pt x="1150264" y="679373"/>
                </a:lnTo>
                <a:lnTo>
                  <a:pt x="1146276" y="671449"/>
                </a:lnTo>
                <a:lnTo>
                  <a:pt x="1144485" y="664857"/>
                </a:lnTo>
                <a:lnTo>
                  <a:pt x="1145336" y="658317"/>
                </a:lnTo>
                <a:lnTo>
                  <a:pt x="1148562" y="652564"/>
                </a:lnTo>
                <a:lnTo>
                  <a:pt x="1153934" y="648360"/>
                </a:lnTo>
                <a:lnTo>
                  <a:pt x="1212494" y="618947"/>
                </a:lnTo>
                <a:lnTo>
                  <a:pt x="1215059" y="618350"/>
                </a:lnTo>
                <a:lnTo>
                  <a:pt x="1224254" y="618350"/>
                </a:lnTo>
                <a:lnTo>
                  <a:pt x="1230325" y="622071"/>
                </a:lnTo>
                <a:lnTo>
                  <a:pt x="1236319" y="633996"/>
                </a:lnTo>
                <a:lnTo>
                  <a:pt x="1236370" y="634466"/>
                </a:lnTo>
                <a:lnTo>
                  <a:pt x="1236687" y="638733"/>
                </a:lnTo>
                <a:lnTo>
                  <a:pt x="1236687" y="595845"/>
                </a:lnTo>
                <a:lnTo>
                  <a:pt x="1230020" y="592912"/>
                </a:lnTo>
                <a:lnTo>
                  <a:pt x="1229868" y="592886"/>
                </a:lnTo>
                <a:lnTo>
                  <a:pt x="1217726" y="591210"/>
                </a:lnTo>
                <a:lnTo>
                  <a:pt x="1213764" y="591210"/>
                </a:lnTo>
                <a:lnTo>
                  <a:pt x="1209802" y="591832"/>
                </a:lnTo>
                <a:lnTo>
                  <a:pt x="1205966" y="592886"/>
                </a:lnTo>
                <a:lnTo>
                  <a:pt x="1203706" y="588391"/>
                </a:lnTo>
                <a:lnTo>
                  <a:pt x="1196149" y="573316"/>
                </a:lnTo>
                <a:lnTo>
                  <a:pt x="1223289" y="550049"/>
                </a:lnTo>
                <a:lnTo>
                  <a:pt x="1246428" y="522998"/>
                </a:lnTo>
                <a:lnTo>
                  <a:pt x="1265199" y="492544"/>
                </a:lnTo>
                <a:lnTo>
                  <a:pt x="1279232" y="459079"/>
                </a:lnTo>
                <a:lnTo>
                  <a:pt x="1289392" y="414274"/>
                </a:lnTo>
                <a:lnTo>
                  <a:pt x="1290574" y="369023"/>
                </a:lnTo>
                <a:lnTo>
                  <a:pt x="1282852" y="324421"/>
                </a:lnTo>
                <a:lnTo>
                  <a:pt x="1266329" y="281546"/>
                </a:lnTo>
                <a:lnTo>
                  <a:pt x="1263497" y="277190"/>
                </a:lnTo>
                <a:lnTo>
                  <a:pt x="1263497" y="370979"/>
                </a:lnTo>
                <a:lnTo>
                  <a:pt x="1262456" y="410946"/>
                </a:lnTo>
                <a:lnTo>
                  <a:pt x="1253477" y="450532"/>
                </a:lnTo>
                <a:lnTo>
                  <a:pt x="1237221" y="487273"/>
                </a:lnTo>
                <a:lnTo>
                  <a:pt x="1214488" y="519684"/>
                </a:lnTo>
                <a:lnTo>
                  <a:pt x="1185913" y="547052"/>
                </a:lnTo>
                <a:lnTo>
                  <a:pt x="1180439" y="550557"/>
                </a:lnTo>
                <a:lnTo>
                  <a:pt x="1180439" y="602538"/>
                </a:lnTo>
                <a:lnTo>
                  <a:pt x="1157541" y="614032"/>
                </a:lnTo>
                <a:lnTo>
                  <a:pt x="1154963" y="608901"/>
                </a:lnTo>
                <a:lnTo>
                  <a:pt x="1150454" y="599909"/>
                </a:lnTo>
                <a:lnTo>
                  <a:pt x="1162138" y="594029"/>
                </a:lnTo>
                <a:lnTo>
                  <a:pt x="1162494" y="593902"/>
                </a:lnTo>
                <a:lnTo>
                  <a:pt x="1164005" y="593102"/>
                </a:lnTo>
                <a:lnTo>
                  <a:pt x="1167498" y="591337"/>
                </a:lnTo>
                <a:lnTo>
                  <a:pt x="1173353" y="588391"/>
                </a:lnTo>
                <a:lnTo>
                  <a:pt x="1180439" y="602538"/>
                </a:lnTo>
                <a:lnTo>
                  <a:pt x="1180439" y="550557"/>
                </a:lnTo>
                <a:lnTo>
                  <a:pt x="1152105" y="568693"/>
                </a:lnTo>
                <a:lnTo>
                  <a:pt x="1149388" y="570052"/>
                </a:lnTo>
                <a:lnTo>
                  <a:pt x="1134503" y="576414"/>
                </a:lnTo>
                <a:lnTo>
                  <a:pt x="1134503" y="628700"/>
                </a:lnTo>
                <a:lnTo>
                  <a:pt x="1124280" y="639940"/>
                </a:lnTo>
                <a:lnTo>
                  <a:pt x="1118489" y="653707"/>
                </a:lnTo>
                <a:lnTo>
                  <a:pt x="1117600" y="668705"/>
                </a:lnTo>
                <a:lnTo>
                  <a:pt x="1122019" y="683615"/>
                </a:lnTo>
                <a:lnTo>
                  <a:pt x="1123124" y="685800"/>
                </a:lnTo>
                <a:lnTo>
                  <a:pt x="1129995" y="695820"/>
                </a:lnTo>
                <a:lnTo>
                  <a:pt x="1132281" y="697738"/>
                </a:lnTo>
                <a:lnTo>
                  <a:pt x="1132281" y="1154188"/>
                </a:lnTo>
                <a:lnTo>
                  <a:pt x="987475" y="1154188"/>
                </a:lnTo>
                <a:lnTo>
                  <a:pt x="987475" y="606044"/>
                </a:lnTo>
                <a:lnTo>
                  <a:pt x="1006144" y="612571"/>
                </a:lnTo>
                <a:lnTo>
                  <a:pt x="1058684" y="618477"/>
                </a:lnTo>
                <a:lnTo>
                  <a:pt x="1075512" y="617880"/>
                </a:lnTo>
                <a:lnTo>
                  <a:pt x="1092111" y="616077"/>
                </a:lnTo>
                <a:lnTo>
                  <a:pt x="1108481" y="613079"/>
                </a:lnTo>
                <a:lnTo>
                  <a:pt x="1124585" y="608901"/>
                </a:lnTo>
                <a:lnTo>
                  <a:pt x="1134503" y="628700"/>
                </a:lnTo>
                <a:lnTo>
                  <a:pt x="1134503" y="576414"/>
                </a:lnTo>
                <a:lnTo>
                  <a:pt x="1127633" y="579335"/>
                </a:lnTo>
                <a:lnTo>
                  <a:pt x="1105204" y="585990"/>
                </a:lnTo>
                <a:lnTo>
                  <a:pt x="1082205" y="590003"/>
                </a:lnTo>
                <a:lnTo>
                  <a:pt x="1058684" y="591337"/>
                </a:lnTo>
                <a:lnTo>
                  <a:pt x="1012888" y="586270"/>
                </a:lnTo>
                <a:lnTo>
                  <a:pt x="970280" y="571588"/>
                </a:lnTo>
                <a:lnTo>
                  <a:pt x="932205" y="548106"/>
                </a:lnTo>
                <a:lnTo>
                  <a:pt x="915377" y="531672"/>
                </a:lnTo>
                <a:lnTo>
                  <a:pt x="899972" y="516648"/>
                </a:lnTo>
                <a:lnTo>
                  <a:pt x="874903" y="478015"/>
                </a:lnTo>
                <a:lnTo>
                  <a:pt x="858659" y="433527"/>
                </a:lnTo>
                <a:lnTo>
                  <a:pt x="853109" y="387959"/>
                </a:lnTo>
                <a:lnTo>
                  <a:pt x="857694" y="342976"/>
                </a:lnTo>
                <a:lnTo>
                  <a:pt x="871855" y="300240"/>
                </a:lnTo>
                <a:lnTo>
                  <a:pt x="895057" y="261429"/>
                </a:lnTo>
                <a:lnTo>
                  <a:pt x="926731" y="228219"/>
                </a:lnTo>
                <a:lnTo>
                  <a:pt x="966330" y="202260"/>
                </a:lnTo>
                <a:lnTo>
                  <a:pt x="1011110" y="185877"/>
                </a:lnTo>
                <a:lnTo>
                  <a:pt x="1058291" y="180378"/>
                </a:lnTo>
                <a:lnTo>
                  <a:pt x="1104087" y="185445"/>
                </a:lnTo>
                <a:lnTo>
                  <a:pt x="1146695" y="200139"/>
                </a:lnTo>
                <a:lnTo>
                  <a:pt x="1184783" y="223621"/>
                </a:lnTo>
                <a:lnTo>
                  <a:pt x="1217015" y="255079"/>
                </a:lnTo>
                <a:lnTo>
                  <a:pt x="1242085" y="293725"/>
                </a:lnTo>
                <a:lnTo>
                  <a:pt x="1256690" y="331584"/>
                </a:lnTo>
                <a:lnTo>
                  <a:pt x="1263497" y="370979"/>
                </a:lnTo>
                <a:lnTo>
                  <a:pt x="1263497" y="277190"/>
                </a:lnTo>
                <a:lnTo>
                  <a:pt x="1237945" y="237820"/>
                </a:lnTo>
                <a:lnTo>
                  <a:pt x="1201470" y="202196"/>
                </a:lnTo>
                <a:lnTo>
                  <a:pt x="1166088" y="180378"/>
                </a:lnTo>
                <a:lnTo>
                  <a:pt x="1158367" y="175602"/>
                </a:lnTo>
                <a:lnTo>
                  <a:pt x="1110145" y="158978"/>
                </a:lnTo>
                <a:lnTo>
                  <a:pt x="1058291" y="153238"/>
                </a:lnTo>
                <a:lnTo>
                  <a:pt x="1031278" y="154787"/>
                </a:lnTo>
                <a:lnTo>
                  <a:pt x="979119" y="167195"/>
                </a:lnTo>
                <a:lnTo>
                  <a:pt x="914450" y="203225"/>
                </a:lnTo>
                <a:lnTo>
                  <a:pt x="881557" y="234911"/>
                </a:lnTo>
                <a:lnTo>
                  <a:pt x="855878" y="271818"/>
                </a:lnTo>
                <a:lnTo>
                  <a:pt x="837857" y="312674"/>
                </a:lnTo>
                <a:lnTo>
                  <a:pt x="827913" y="356196"/>
                </a:lnTo>
                <a:lnTo>
                  <a:pt x="826439" y="401142"/>
                </a:lnTo>
                <a:lnTo>
                  <a:pt x="833882" y="446227"/>
                </a:lnTo>
                <a:lnTo>
                  <a:pt x="850646" y="490181"/>
                </a:lnTo>
                <a:lnTo>
                  <a:pt x="853528" y="495947"/>
                </a:lnTo>
                <a:lnTo>
                  <a:pt x="856691" y="501510"/>
                </a:lnTo>
                <a:lnTo>
                  <a:pt x="860005" y="506933"/>
                </a:lnTo>
                <a:lnTo>
                  <a:pt x="813358" y="589711"/>
                </a:lnTo>
                <a:lnTo>
                  <a:pt x="717143" y="354825"/>
                </a:lnTo>
                <a:lnTo>
                  <a:pt x="712177" y="351497"/>
                </a:lnTo>
                <a:lnTo>
                  <a:pt x="593547" y="351497"/>
                </a:lnTo>
                <a:lnTo>
                  <a:pt x="371741" y="35394"/>
                </a:lnTo>
                <a:lnTo>
                  <a:pt x="348767" y="2654"/>
                </a:lnTo>
                <a:lnTo>
                  <a:pt x="345008" y="533"/>
                </a:lnTo>
                <a:lnTo>
                  <a:pt x="336765" y="0"/>
                </a:lnTo>
                <a:lnTo>
                  <a:pt x="332816" y="1612"/>
                </a:lnTo>
                <a:lnTo>
                  <a:pt x="330022" y="4622"/>
                </a:lnTo>
                <a:lnTo>
                  <a:pt x="75374" y="281279"/>
                </a:lnTo>
                <a:lnTo>
                  <a:pt x="75742" y="289864"/>
                </a:lnTo>
                <a:lnTo>
                  <a:pt x="86791" y="299999"/>
                </a:lnTo>
                <a:lnTo>
                  <a:pt x="95351" y="299656"/>
                </a:lnTo>
                <a:lnTo>
                  <a:pt x="338582" y="35394"/>
                </a:lnTo>
                <a:lnTo>
                  <a:pt x="577938" y="376478"/>
                </a:lnTo>
                <a:lnTo>
                  <a:pt x="582079" y="378637"/>
                </a:lnTo>
                <a:lnTo>
                  <a:pt x="697547" y="378637"/>
                </a:lnTo>
                <a:lnTo>
                  <a:pt x="800849" y="630758"/>
                </a:lnTo>
                <a:lnTo>
                  <a:pt x="805383" y="633996"/>
                </a:lnTo>
                <a:lnTo>
                  <a:pt x="810577" y="634314"/>
                </a:lnTo>
                <a:lnTo>
                  <a:pt x="810856" y="634365"/>
                </a:lnTo>
                <a:lnTo>
                  <a:pt x="816279" y="634365"/>
                </a:lnTo>
                <a:lnTo>
                  <a:pt x="820813" y="631736"/>
                </a:lnTo>
                <a:lnTo>
                  <a:pt x="844511" y="589711"/>
                </a:lnTo>
                <a:lnTo>
                  <a:pt x="877214" y="531672"/>
                </a:lnTo>
                <a:lnTo>
                  <a:pt x="913841" y="568210"/>
                </a:lnTo>
                <a:lnTo>
                  <a:pt x="957338" y="595503"/>
                </a:lnTo>
                <a:lnTo>
                  <a:pt x="960335" y="596557"/>
                </a:lnTo>
                <a:lnTo>
                  <a:pt x="960335" y="1156004"/>
                </a:lnTo>
                <a:lnTo>
                  <a:pt x="962317" y="1165847"/>
                </a:lnTo>
                <a:lnTo>
                  <a:pt x="967752" y="1173899"/>
                </a:lnTo>
                <a:lnTo>
                  <a:pt x="975791" y="1179334"/>
                </a:lnTo>
                <a:lnTo>
                  <a:pt x="985647" y="1181328"/>
                </a:lnTo>
                <a:lnTo>
                  <a:pt x="1134110" y="1181328"/>
                </a:lnTo>
                <a:lnTo>
                  <a:pt x="1143952" y="1179334"/>
                </a:lnTo>
                <a:lnTo>
                  <a:pt x="1152004" y="1173899"/>
                </a:lnTo>
                <a:lnTo>
                  <a:pt x="1157427" y="1165847"/>
                </a:lnTo>
                <a:lnTo>
                  <a:pt x="1159421" y="1156004"/>
                </a:lnTo>
                <a:lnTo>
                  <a:pt x="1159421" y="709790"/>
                </a:lnTo>
                <a:lnTo>
                  <a:pt x="1161986" y="710184"/>
                </a:lnTo>
                <a:lnTo>
                  <a:pt x="1319352" y="1039799"/>
                </a:lnTo>
                <a:lnTo>
                  <a:pt x="1359065" y="1064221"/>
                </a:lnTo>
                <a:lnTo>
                  <a:pt x="1365910" y="1064221"/>
                </a:lnTo>
                <a:lnTo>
                  <a:pt x="1405420" y="1046226"/>
                </a:lnTo>
                <a:lnTo>
                  <a:pt x="1427581" y="1020533"/>
                </a:lnTo>
                <a:lnTo>
                  <a:pt x="1429753" y="100366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7" name="object 7" descr=""/>
          <p:cNvSpPr/>
          <p:nvPr/>
        </p:nvSpPr>
        <p:spPr>
          <a:xfrm>
            <a:off x="8497341" y="5171109"/>
            <a:ext cx="1525270" cy="1485900"/>
          </a:xfrm>
          <a:custGeom>
            <a:avLst/>
            <a:gdLst/>
            <a:ahLst/>
            <a:cxnLst/>
            <a:rect l="l" t="t" r="r" b="b"/>
            <a:pathLst>
              <a:path w="1525270" h="1485900">
                <a:moveTo>
                  <a:pt x="499478" y="786015"/>
                </a:moveTo>
                <a:lnTo>
                  <a:pt x="491896" y="778408"/>
                </a:lnTo>
                <a:lnTo>
                  <a:pt x="301675" y="778408"/>
                </a:lnTo>
                <a:lnTo>
                  <a:pt x="294068" y="786015"/>
                </a:lnTo>
                <a:lnTo>
                  <a:pt x="294068" y="804748"/>
                </a:lnTo>
                <a:lnTo>
                  <a:pt x="301675" y="812330"/>
                </a:lnTo>
                <a:lnTo>
                  <a:pt x="482511" y="812330"/>
                </a:lnTo>
                <a:lnTo>
                  <a:pt x="491896" y="812330"/>
                </a:lnTo>
                <a:lnTo>
                  <a:pt x="499478" y="804748"/>
                </a:lnTo>
                <a:lnTo>
                  <a:pt x="499478" y="786015"/>
                </a:lnTo>
                <a:close/>
              </a:path>
              <a:path w="1525270" h="1485900">
                <a:moveTo>
                  <a:pt x="499478" y="658799"/>
                </a:moveTo>
                <a:lnTo>
                  <a:pt x="491896" y="651217"/>
                </a:lnTo>
                <a:lnTo>
                  <a:pt x="301675" y="651217"/>
                </a:lnTo>
                <a:lnTo>
                  <a:pt x="294068" y="658799"/>
                </a:lnTo>
                <a:lnTo>
                  <a:pt x="294068" y="677545"/>
                </a:lnTo>
                <a:lnTo>
                  <a:pt x="301675" y="685152"/>
                </a:lnTo>
                <a:lnTo>
                  <a:pt x="482511" y="685152"/>
                </a:lnTo>
                <a:lnTo>
                  <a:pt x="491896" y="685152"/>
                </a:lnTo>
                <a:lnTo>
                  <a:pt x="499478" y="677545"/>
                </a:lnTo>
                <a:lnTo>
                  <a:pt x="499478" y="658799"/>
                </a:lnTo>
                <a:close/>
              </a:path>
              <a:path w="1525270" h="1485900">
                <a:moveTo>
                  <a:pt x="529856" y="913218"/>
                </a:moveTo>
                <a:lnTo>
                  <a:pt x="522249" y="905637"/>
                </a:lnTo>
                <a:lnTo>
                  <a:pt x="301675" y="905637"/>
                </a:lnTo>
                <a:lnTo>
                  <a:pt x="294068" y="913218"/>
                </a:lnTo>
                <a:lnTo>
                  <a:pt x="294068" y="931964"/>
                </a:lnTo>
                <a:lnTo>
                  <a:pt x="301675" y="939571"/>
                </a:lnTo>
                <a:lnTo>
                  <a:pt x="512889" y="939571"/>
                </a:lnTo>
                <a:lnTo>
                  <a:pt x="522249" y="939571"/>
                </a:lnTo>
                <a:lnTo>
                  <a:pt x="529856" y="931964"/>
                </a:lnTo>
                <a:lnTo>
                  <a:pt x="529856" y="913218"/>
                </a:lnTo>
                <a:close/>
              </a:path>
              <a:path w="1525270" h="1485900">
                <a:moveTo>
                  <a:pt x="529856" y="531596"/>
                </a:moveTo>
                <a:lnTo>
                  <a:pt x="522249" y="523989"/>
                </a:lnTo>
                <a:lnTo>
                  <a:pt x="301675" y="523989"/>
                </a:lnTo>
                <a:lnTo>
                  <a:pt x="294068" y="531596"/>
                </a:lnTo>
                <a:lnTo>
                  <a:pt x="294068" y="550341"/>
                </a:lnTo>
                <a:lnTo>
                  <a:pt x="301675" y="557923"/>
                </a:lnTo>
                <a:lnTo>
                  <a:pt x="512889" y="557923"/>
                </a:lnTo>
                <a:lnTo>
                  <a:pt x="522249" y="557923"/>
                </a:lnTo>
                <a:lnTo>
                  <a:pt x="529856" y="550341"/>
                </a:lnTo>
                <a:lnTo>
                  <a:pt x="529856" y="531596"/>
                </a:lnTo>
                <a:close/>
              </a:path>
              <a:path w="1525270" h="1485900">
                <a:moveTo>
                  <a:pt x="931697" y="1040422"/>
                </a:moveTo>
                <a:lnTo>
                  <a:pt x="924115" y="1032840"/>
                </a:lnTo>
                <a:lnTo>
                  <a:pt x="301675" y="1032840"/>
                </a:lnTo>
                <a:lnTo>
                  <a:pt x="294068" y="1040422"/>
                </a:lnTo>
                <a:lnTo>
                  <a:pt x="294068" y="1059167"/>
                </a:lnTo>
                <a:lnTo>
                  <a:pt x="301675" y="1066774"/>
                </a:lnTo>
                <a:lnTo>
                  <a:pt x="914730" y="1066774"/>
                </a:lnTo>
                <a:lnTo>
                  <a:pt x="924115" y="1066774"/>
                </a:lnTo>
                <a:lnTo>
                  <a:pt x="931697" y="1059167"/>
                </a:lnTo>
                <a:lnTo>
                  <a:pt x="931697" y="1040422"/>
                </a:lnTo>
                <a:close/>
              </a:path>
              <a:path w="1525270" h="1485900">
                <a:moveTo>
                  <a:pt x="931697" y="404393"/>
                </a:moveTo>
                <a:lnTo>
                  <a:pt x="924115" y="396786"/>
                </a:lnTo>
                <a:lnTo>
                  <a:pt x="301675" y="396786"/>
                </a:lnTo>
                <a:lnTo>
                  <a:pt x="294068" y="404393"/>
                </a:lnTo>
                <a:lnTo>
                  <a:pt x="294068" y="423125"/>
                </a:lnTo>
                <a:lnTo>
                  <a:pt x="301675" y="430707"/>
                </a:lnTo>
                <a:lnTo>
                  <a:pt x="914730" y="430707"/>
                </a:lnTo>
                <a:lnTo>
                  <a:pt x="924115" y="430707"/>
                </a:lnTo>
                <a:lnTo>
                  <a:pt x="931697" y="423125"/>
                </a:lnTo>
                <a:lnTo>
                  <a:pt x="931697" y="404393"/>
                </a:lnTo>
                <a:close/>
              </a:path>
              <a:path w="1525270" h="1485900">
                <a:moveTo>
                  <a:pt x="931697" y="277177"/>
                </a:moveTo>
                <a:lnTo>
                  <a:pt x="924115" y="269570"/>
                </a:lnTo>
                <a:lnTo>
                  <a:pt x="301675" y="269570"/>
                </a:lnTo>
                <a:lnTo>
                  <a:pt x="294068" y="277177"/>
                </a:lnTo>
                <a:lnTo>
                  <a:pt x="294068" y="295922"/>
                </a:lnTo>
                <a:lnTo>
                  <a:pt x="301675" y="303504"/>
                </a:lnTo>
                <a:lnTo>
                  <a:pt x="914730" y="303504"/>
                </a:lnTo>
                <a:lnTo>
                  <a:pt x="924115" y="303504"/>
                </a:lnTo>
                <a:lnTo>
                  <a:pt x="931697" y="295922"/>
                </a:lnTo>
                <a:lnTo>
                  <a:pt x="931697" y="277177"/>
                </a:lnTo>
                <a:close/>
              </a:path>
              <a:path w="1525270" h="1485900">
                <a:moveTo>
                  <a:pt x="1004392" y="726922"/>
                </a:moveTo>
                <a:lnTo>
                  <a:pt x="998728" y="682866"/>
                </a:lnTo>
                <a:lnTo>
                  <a:pt x="983589" y="640918"/>
                </a:lnTo>
                <a:lnTo>
                  <a:pt x="969137" y="618337"/>
                </a:lnTo>
                <a:lnTo>
                  <a:pt x="969137" y="752221"/>
                </a:lnTo>
                <a:lnTo>
                  <a:pt x="957986" y="794524"/>
                </a:lnTo>
                <a:lnTo>
                  <a:pt x="935380" y="833666"/>
                </a:lnTo>
                <a:lnTo>
                  <a:pt x="908329" y="861517"/>
                </a:lnTo>
                <a:lnTo>
                  <a:pt x="876249" y="882116"/>
                </a:lnTo>
                <a:lnTo>
                  <a:pt x="840320" y="894905"/>
                </a:lnTo>
                <a:lnTo>
                  <a:pt x="801712" y="899299"/>
                </a:lnTo>
                <a:lnTo>
                  <a:pt x="773963" y="897039"/>
                </a:lnTo>
                <a:lnTo>
                  <a:pt x="722122" y="879335"/>
                </a:lnTo>
                <a:lnTo>
                  <a:pt x="666965" y="831964"/>
                </a:lnTo>
                <a:lnTo>
                  <a:pt x="645490" y="793851"/>
                </a:lnTo>
                <a:lnTo>
                  <a:pt x="634644" y="752221"/>
                </a:lnTo>
                <a:lnTo>
                  <a:pt x="634580" y="708888"/>
                </a:lnTo>
                <a:lnTo>
                  <a:pt x="645744" y="666597"/>
                </a:lnTo>
                <a:lnTo>
                  <a:pt x="668350" y="627443"/>
                </a:lnTo>
                <a:lnTo>
                  <a:pt x="695388" y="599605"/>
                </a:lnTo>
                <a:lnTo>
                  <a:pt x="727468" y="579005"/>
                </a:lnTo>
                <a:lnTo>
                  <a:pt x="763397" y="566229"/>
                </a:lnTo>
                <a:lnTo>
                  <a:pt x="802030" y="561835"/>
                </a:lnTo>
                <a:lnTo>
                  <a:pt x="829767" y="564095"/>
                </a:lnTo>
                <a:lnTo>
                  <a:pt x="881621" y="581812"/>
                </a:lnTo>
                <a:lnTo>
                  <a:pt x="936764" y="629170"/>
                </a:lnTo>
                <a:lnTo>
                  <a:pt x="958227" y="667270"/>
                </a:lnTo>
                <a:lnTo>
                  <a:pt x="969086" y="708888"/>
                </a:lnTo>
                <a:lnTo>
                  <a:pt x="969137" y="752221"/>
                </a:lnTo>
                <a:lnTo>
                  <a:pt x="969137" y="618337"/>
                </a:lnTo>
                <a:lnTo>
                  <a:pt x="925741" y="570166"/>
                </a:lnTo>
                <a:lnTo>
                  <a:pt x="867371" y="538670"/>
                </a:lnTo>
                <a:lnTo>
                  <a:pt x="802030" y="527913"/>
                </a:lnTo>
                <a:lnTo>
                  <a:pt x="755650" y="533184"/>
                </a:lnTo>
                <a:lnTo>
                  <a:pt x="712495" y="548538"/>
                </a:lnTo>
                <a:lnTo>
                  <a:pt x="673976" y="573278"/>
                </a:lnTo>
                <a:lnTo>
                  <a:pt x="641502" y="606717"/>
                </a:lnTo>
                <a:lnTo>
                  <a:pt x="617372" y="646722"/>
                </a:lnTo>
                <a:lnTo>
                  <a:pt x="603389" y="689800"/>
                </a:lnTo>
                <a:lnTo>
                  <a:pt x="599338" y="734212"/>
                </a:lnTo>
                <a:lnTo>
                  <a:pt x="605002" y="778268"/>
                </a:lnTo>
                <a:lnTo>
                  <a:pt x="620141" y="820216"/>
                </a:lnTo>
                <a:lnTo>
                  <a:pt x="644550" y="858367"/>
                </a:lnTo>
                <a:lnTo>
                  <a:pt x="678002" y="890981"/>
                </a:lnTo>
                <a:lnTo>
                  <a:pt x="736358" y="922477"/>
                </a:lnTo>
                <a:lnTo>
                  <a:pt x="801712" y="933234"/>
                </a:lnTo>
                <a:lnTo>
                  <a:pt x="848080" y="927963"/>
                </a:lnTo>
                <a:lnTo>
                  <a:pt x="891222" y="912609"/>
                </a:lnTo>
                <a:lnTo>
                  <a:pt x="911936" y="899299"/>
                </a:lnTo>
                <a:lnTo>
                  <a:pt x="929741" y="887869"/>
                </a:lnTo>
                <a:lnTo>
                  <a:pt x="962240" y="854430"/>
                </a:lnTo>
                <a:lnTo>
                  <a:pt x="986358" y="814412"/>
                </a:lnTo>
                <a:lnTo>
                  <a:pt x="1000340" y="771334"/>
                </a:lnTo>
                <a:lnTo>
                  <a:pt x="1004392" y="726922"/>
                </a:lnTo>
                <a:close/>
              </a:path>
              <a:path w="1525270" h="1485900">
                <a:moveTo>
                  <a:pt x="1524965" y="1231747"/>
                </a:moveTo>
                <a:lnTo>
                  <a:pt x="1511515" y="1191463"/>
                </a:lnTo>
                <a:lnTo>
                  <a:pt x="1491716" y="1174813"/>
                </a:lnTo>
                <a:lnTo>
                  <a:pt x="1491716" y="1230833"/>
                </a:lnTo>
                <a:lnTo>
                  <a:pt x="1490179" y="1236472"/>
                </a:lnTo>
                <a:lnTo>
                  <a:pt x="1467408" y="1265999"/>
                </a:lnTo>
                <a:lnTo>
                  <a:pt x="1463306" y="1271282"/>
                </a:lnTo>
                <a:lnTo>
                  <a:pt x="1457071" y="1274330"/>
                </a:lnTo>
                <a:lnTo>
                  <a:pt x="1445514" y="1274330"/>
                </a:lnTo>
                <a:lnTo>
                  <a:pt x="1120368" y="1025182"/>
                </a:lnTo>
                <a:lnTo>
                  <a:pt x="1110957" y="1009954"/>
                </a:lnTo>
                <a:lnTo>
                  <a:pt x="1111491" y="1001725"/>
                </a:lnTo>
                <a:lnTo>
                  <a:pt x="1114298" y="996022"/>
                </a:lnTo>
                <a:lnTo>
                  <a:pt x="1115263" y="994067"/>
                </a:lnTo>
                <a:lnTo>
                  <a:pt x="1138643" y="963790"/>
                </a:lnTo>
                <a:lnTo>
                  <a:pt x="1144866" y="960742"/>
                </a:lnTo>
                <a:lnTo>
                  <a:pt x="1156449" y="960742"/>
                </a:lnTo>
                <a:lnTo>
                  <a:pt x="1160957" y="962279"/>
                </a:lnTo>
                <a:lnTo>
                  <a:pt x="1487347" y="1214310"/>
                </a:lnTo>
                <a:lnTo>
                  <a:pt x="1490230" y="1219377"/>
                </a:lnTo>
                <a:lnTo>
                  <a:pt x="1491716" y="1230833"/>
                </a:lnTo>
                <a:lnTo>
                  <a:pt x="1491716" y="1174813"/>
                </a:lnTo>
                <a:lnTo>
                  <a:pt x="1214488" y="960742"/>
                </a:lnTo>
                <a:lnTo>
                  <a:pt x="1178699" y="933881"/>
                </a:lnTo>
                <a:lnTo>
                  <a:pt x="1155763" y="927163"/>
                </a:lnTo>
                <a:lnTo>
                  <a:pt x="1156208" y="912507"/>
                </a:lnTo>
                <a:lnTo>
                  <a:pt x="1155471" y="909396"/>
                </a:lnTo>
                <a:lnTo>
                  <a:pt x="1155471" y="225806"/>
                </a:lnTo>
                <a:lnTo>
                  <a:pt x="1153020" y="205486"/>
                </a:lnTo>
                <a:lnTo>
                  <a:pt x="1149616" y="194716"/>
                </a:lnTo>
                <a:lnTo>
                  <a:pt x="1146289" y="184175"/>
                </a:lnTo>
                <a:lnTo>
                  <a:pt x="1137361" y="166458"/>
                </a:lnTo>
                <a:lnTo>
                  <a:pt x="1136243" y="164223"/>
                </a:lnTo>
                <a:lnTo>
                  <a:pt x="1123797" y="147955"/>
                </a:lnTo>
                <a:lnTo>
                  <a:pt x="1122387" y="146519"/>
                </a:lnTo>
                <a:lnTo>
                  <a:pt x="1122387" y="916089"/>
                </a:lnTo>
                <a:lnTo>
                  <a:pt x="1121829" y="923747"/>
                </a:lnTo>
                <a:lnTo>
                  <a:pt x="1118019" y="931379"/>
                </a:lnTo>
                <a:lnTo>
                  <a:pt x="1085037" y="974077"/>
                </a:lnTo>
                <a:lnTo>
                  <a:pt x="1070495" y="992949"/>
                </a:lnTo>
                <a:lnTo>
                  <a:pt x="1064234" y="996022"/>
                </a:lnTo>
                <a:lnTo>
                  <a:pt x="1052779" y="996022"/>
                </a:lnTo>
                <a:lnTo>
                  <a:pt x="1048410" y="994537"/>
                </a:lnTo>
                <a:lnTo>
                  <a:pt x="1040384" y="988339"/>
                </a:lnTo>
                <a:lnTo>
                  <a:pt x="1037564" y="983361"/>
                </a:lnTo>
                <a:lnTo>
                  <a:pt x="1036193" y="972007"/>
                </a:lnTo>
                <a:lnTo>
                  <a:pt x="1037729" y="966368"/>
                </a:lnTo>
                <a:lnTo>
                  <a:pt x="1060653" y="936675"/>
                </a:lnTo>
                <a:lnTo>
                  <a:pt x="1071219" y="922997"/>
                </a:lnTo>
                <a:lnTo>
                  <a:pt x="1088783" y="900252"/>
                </a:lnTo>
                <a:lnTo>
                  <a:pt x="1095032" y="897178"/>
                </a:lnTo>
                <a:lnTo>
                  <a:pt x="1106462" y="897178"/>
                </a:lnTo>
                <a:lnTo>
                  <a:pt x="1110856" y="898664"/>
                </a:lnTo>
                <a:lnTo>
                  <a:pt x="1114488" y="901471"/>
                </a:lnTo>
                <a:lnTo>
                  <a:pt x="1119949" y="907821"/>
                </a:lnTo>
                <a:lnTo>
                  <a:pt x="1121549" y="912837"/>
                </a:lnTo>
                <a:lnTo>
                  <a:pt x="1121549" y="915238"/>
                </a:lnTo>
                <a:lnTo>
                  <a:pt x="1122387" y="916089"/>
                </a:lnTo>
                <a:lnTo>
                  <a:pt x="1122387" y="146519"/>
                </a:lnTo>
                <a:lnTo>
                  <a:pt x="1121549" y="145656"/>
                </a:lnTo>
                <a:lnTo>
                  <a:pt x="1121549" y="225806"/>
                </a:lnTo>
                <a:lnTo>
                  <a:pt x="1121549" y="867041"/>
                </a:lnTo>
                <a:lnTo>
                  <a:pt x="1119492" y="866140"/>
                </a:lnTo>
                <a:lnTo>
                  <a:pt x="1110843" y="863981"/>
                </a:lnTo>
                <a:lnTo>
                  <a:pt x="1101826" y="863257"/>
                </a:lnTo>
                <a:lnTo>
                  <a:pt x="1092250" y="864069"/>
                </a:lnTo>
                <a:lnTo>
                  <a:pt x="1083119" y="866444"/>
                </a:lnTo>
                <a:lnTo>
                  <a:pt x="1074585" y="870318"/>
                </a:lnTo>
                <a:lnTo>
                  <a:pt x="1066812" y="875601"/>
                </a:lnTo>
                <a:lnTo>
                  <a:pt x="1047064" y="860361"/>
                </a:lnTo>
                <a:lnTo>
                  <a:pt x="1064082" y="821448"/>
                </a:lnTo>
                <a:lnTo>
                  <a:pt x="1074877" y="780542"/>
                </a:lnTo>
                <a:lnTo>
                  <a:pt x="1079246" y="738263"/>
                </a:lnTo>
                <a:lnTo>
                  <a:pt x="1077036" y="695198"/>
                </a:lnTo>
                <a:lnTo>
                  <a:pt x="1064806" y="641769"/>
                </a:lnTo>
                <a:lnTo>
                  <a:pt x="1044879" y="597382"/>
                </a:lnTo>
                <a:lnTo>
                  <a:pt x="1044879" y="747255"/>
                </a:lnTo>
                <a:lnTo>
                  <a:pt x="1043089" y="758075"/>
                </a:lnTo>
                <a:lnTo>
                  <a:pt x="1043089" y="900150"/>
                </a:lnTo>
                <a:lnTo>
                  <a:pt x="1025461" y="922997"/>
                </a:lnTo>
                <a:lnTo>
                  <a:pt x="1011885" y="912507"/>
                </a:lnTo>
                <a:lnTo>
                  <a:pt x="1020864" y="900836"/>
                </a:lnTo>
                <a:lnTo>
                  <a:pt x="1021181" y="900518"/>
                </a:lnTo>
                <a:lnTo>
                  <a:pt x="1021791" y="899731"/>
                </a:lnTo>
                <a:lnTo>
                  <a:pt x="1022083" y="899274"/>
                </a:lnTo>
                <a:lnTo>
                  <a:pt x="1029512" y="889660"/>
                </a:lnTo>
                <a:lnTo>
                  <a:pt x="1043089" y="900150"/>
                </a:lnTo>
                <a:lnTo>
                  <a:pt x="1043089" y="758075"/>
                </a:lnTo>
                <a:lnTo>
                  <a:pt x="1020622" y="837679"/>
                </a:lnTo>
                <a:lnTo>
                  <a:pt x="995476" y="878230"/>
                </a:lnTo>
                <a:lnTo>
                  <a:pt x="963269" y="912990"/>
                </a:lnTo>
                <a:lnTo>
                  <a:pt x="927938" y="939088"/>
                </a:lnTo>
                <a:lnTo>
                  <a:pt x="888657" y="958253"/>
                </a:lnTo>
                <a:lnTo>
                  <a:pt x="846289" y="970051"/>
                </a:lnTo>
                <a:lnTo>
                  <a:pt x="801687" y="974077"/>
                </a:lnTo>
                <a:lnTo>
                  <a:pt x="761619" y="970813"/>
                </a:lnTo>
                <a:lnTo>
                  <a:pt x="723150" y="961148"/>
                </a:lnTo>
                <a:lnTo>
                  <a:pt x="686777" y="945261"/>
                </a:lnTo>
                <a:lnTo>
                  <a:pt x="653034" y="923315"/>
                </a:lnTo>
                <a:lnTo>
                  <a:pt x="617258" y="889431"/>
                </a:lnTo>
                <a:lnTo>
                  <a:pt x="589788" y="850252"/>
                </a:lnTo>
                <a:lnTo>
                  <a:pt x="570788" y="807173"/>
                </a:lnTo>
                <a:lnTo>
                  <a:pt x="560438" y="761580"/>
                </a:lnTo>
                <a:lnTo>
                  <a:pt x="558914" y="714857"/>
                </a:lnTo>
                <a:lnTo>
                  <a:pt x="566407" y="668388"/>
                </a:lnTo>
                <a:lnTo>
                  <a:pt x="583069" y="623544"/>
                </a:lnTo>
                <a:lnTo>
                  <a:pt x="609104" y="581723"/>
                </a:lnTo>
                <a:lnTo>
                  <a:pt x="639699" y="548767"/>
                </a:lnTo>
                <a:lnTo>
                  <a:pt x="675157" y="522401"/>
                </a:lnTo>
                <a:lnTo>
                  <a:pt x="714603" y="503034"/>
                </a:lnTo>
                <a:lnTo>
                  <a:pt x="757186" y="491109"/>
                </a:lnTo>
                <a:lnTo>
                  <a:pt x="802030" y="487032"/>
                </a:lnTo>
                <a:lnTo>
                  <a:pt x="842086" y="490296"/>
                </a:lnTo>
                <a:lnTo>
                  <a:pt x="880554" y="499960"/>
                </a:lnTo>
                <a:lnTo>
                  <a:pt x="916940" y="515861"/>
                </a:lnTo>
                <a:lnTo>
                  <a:pt x="950709" y="537819"/>
                </a:lnTo>
                <a:lnTo>
                  <a:pt x="985735" y="570788"/>
                </a:lnTo>
                <a:lnTo>
                  <a:pt x="1013244" y="609384"/>
                </a:lnTo>
                <a:lnTo>
                  <a:pt x="1032649" y="652627"/>
                </a:lnTo>
                <a:lnTo>
                  <a:pt x="1043406" y="699516"/>
                </a:lnTo>
                <a:lnTo>
                  <a:pt x="1044879" y="747255"/>
                </a:lnTo>
                <a:lnTo>
                  <a:pt x="1044879" y="597382"/>
                </a:lnTo>
                <a:lnTo>
                  <a:pt x="1011351" y="548538"/>
                </a:lnTo>
                <a:lnTo>
                  <a:pt x="971435" y="510971"/>
                </a:lnTo>
                <a:lnTo>
                  <a:pt x="934631" y="487032"/>
                </a:lnTo>
                <a:lnTo>
                  <a:pt x="891527" y="467842"/>
                </a:lnTo>
                <a:lnTo>
                  <a:pt x="847674" y="456831"/>
                </a:lnTo>
                <a:lnTo>
                  <a:pt x="802030" y="453110"/>
                </a:lnTo>
                <a:lnTo>
                  <a:pt x="750951" y="457746"/>
                </a:lnTo>
                <a:lnTo>
                  <a:pt x="702449" y="471335"/>
                </a:lnTo>
                <a:lnTo>
                  <a:pt x="657504" y="493382"/>
                </a:lnTo>
                <a:lnTo>
                  <a:pt x="617118" y="523430"/>
                </a:lnTo>
                <a:lnTo>
                  <a:pt x="582256" y="560971"/>
                </a:lnTo>
                <a:lnTo>
                  <a:pt x="555358" y="603123"/>
                </a:lnTo>
                <a:lnTo>
                  <a:pt x="536905" y="648144"/>
                </a:lnTo>
                <a:lnTo>
                  <a:pt x="526757" y="694905"/>
                </a:lnTo>
                <a:lnTo>
                  <a:pt x="524764" y="742315"/>
                </a:lnTo>
                <a:lnTo>
                  <a:pt x="530809" y="789241"/>
                </a:lnTo>
                <a:lnTo>
                  <a:pt x="544715" y="834605"/>
                </a:lnTo>
                <a:lnTo>
                  <a:pt x="566369" y="877290"/>
                </a:lnTo>
                <a:lnTo>
                  <a:pt x="595604" y="916178"/>
                </a:lnTo>
                <a:lnTo>
                  <a:pt x="632307" y="950175"/>
                </a:lnTo>
                <a:lnTo>
                  <a:pt x="670750" y="975182"/>
                </a:lnTo>
                <a:lnTo>
                  <a:pt x="712203" y="993279"/>
                </a:lnTo>
                <a:lnTo>
                  <a:pt x="756043" y="1004290"/>
                </a:lnTo>
                <a:lnTo>
                  <a:pt x="801687" y="1008011"/>
                </a:lnTo>
                <a:lnTo>
                  <a:pt x="853109" y="1003300"/>
                </a:lnTo>
                <a:lnTo>
                  <a:pt x="901928" y="989507"/>
                </a:lnTo>
                <a:lnTo>
                  <a:pt x="933081" y="974077"/>
                </a:lnTo>
                <a:lnTo>
                  <a:pt x="947115" y="967130"/>
                </a:lnTo>
                <a:lnTo>
                  <a:pt x="987653" y="936675"/>
                </a:lnTo>
                <a:lnTo>
                  <a:pt x="1007745" y="952207"/>
                </a:lnTo>
                <a:lnTo>
                  <a:pt x="1005103" y="959281"/>
                </a:lnTo>
                <a:lnTo>
                  <a:pt x="1003503" y="966368"/>
                </a:lnTo>
                <a:lnTo>
                  <a:pt x="1003401" y="967130"/>
                </a:lnTo>
                <a:lnTo>
                  <a:pt x="1002804" y="974077"/>
                </a:lnTo>
                <a:lnTo>
                  <a:pt x="1003211" y="981849"/>
                </a:lnTo>
                <a:lnTo>
                  <a:pt x="1024051" y="1018590"/>
                </a:lnTo>
                <a:lnTo>
                  <a:pt x="1057452" y="1029957"/>
                </a:lnTo>
                <a:lnTo>
                  <a:pt x="1065352" y="1029957"/>
                </a:lnTo>
                <a:lnTo>
                  <a:pt x="1072934" y="1028230"/>
                </a:lnTo>
                <a:lnTo>
                  <a:pt x="1079881" y="1025182"/>
                </a:lnTo>
                <a:lnTo>
                  <a:pt x="1082954" y="1032459"/>
                </a:lnTo>
                <a:lnTo>
                  <a:pt x="1087069" y="1039291"/>
                </a:lnTo>
                <a:lnTo>
                  <a:pt x="1092225" y="1045540"/>
                </a:lnTo>
                <a:lnTo>
                  <a:pt x="1098397" y="1051077"/>
                </a:lnTo>
                <a:lnTo>
                  <a:pt x="1121549" y="1068959"/>
                </a:lnTo>
                <a:lnTo>
                  <a:pt x="1121549" y="1204950"/>
                </a:lnTo>
                <a:lnTo>
                  <a:pt x="1119847" y="1213332"/>
                </a:lnTo>
                <a:lnTo>
                  <a:pt x="1115237" y="1220177"/>
                </a:lnTo>
                <a:lnTo>
                  <a:pt x="1108405" y="1224788"/>
                </a:lnTo>
                <a:lnTo>
                  <a:pt x="1100048" y="1226477"/>
                </a:lnTo>
                <a:lnTo>
                  <a:pt x="966800" y="1226477"/>
                </a:lnTo>
                <a:lnTo>
                  <a:pt x="966800" y="1260411"/>
                </a:lnTo>
                <a:lnTo>
                  <a:pt x="966800" y="1432864"/>
                </a:lnTo>
                <a:lnTo>
                  <a:pt x="965098" y="1441221"/>
                </a:lnTo>
                <a:lnTo>
                  <a:pt x="960488" y="1448054"/>
                </a:lnTo>
                <a:lnTo>
                  <a:pt x="953655" y="1452664"/>
                </a:lnTo>
                <a:lnTo>
                  <a:pt x="945299" y="1454365"/>
                </a:lnTo>
                <a:lnTo>
                  <a:pt x="55448" y="1454365"/>
                </a:lnTo>
                <a:lnTo>
                  <a:pt x="47078" y="1452664"/>
                </a:lnTo>
                <a:lnTo>
                  <a:pt x="40233" y="1448054"/>
                </a:lnTo>
                <a:lnTo>
                  <a:pt x="35623" y="1441221"/>
                </a:lnTo>
                <a:lnTo>
                  <a:pt x="33934" y="1432864"/>
                </a:lnTo>
                <a:lnTo>
                  <a:pt x="33934" y="283324"/>
                </a:lnTo>
                <a:lnTo>
                  <a:pt x="35623" y="274955"/>
                </a:lnTo>
                <a:lnTo>
                  <a:pt x="40233" y="268109"/>
                </a:lnTo>
                <a:lnTo>
                  <a:pt x="47078" y="263499"/>
                </a:lnTo>
                <a:lnTo>
                  <a:pt x="55448" y="261810"/>
                </a:lnTo>
                <a:lnTo>
                  <a:pt x="154774" y="261810"/>
                </a:lnTo>
                <a:lnTo>
                  <a:pt x="154774" y="1204950"/>
                </a:lnTo>
                <a:lnTo>
                  <a:pt x="159143" y="1226515"/>
                </a:lnTo>
                <a:lnTo>
                  <a:pt x="171030" y="1244142"/>
                </a:lnTo>
                <a:lnTo>
                  <a:pt x="188645" y="1256042"/>
                </a:lnTo>
                <a:lnTo>
                  <a:pt x="210197" y="1260411"/>
                </a:lnTo>
                <a:lnTo>
                  <a:pt x="966800" y="1260411"/>
                </a:lnTo>
                <a:lnTo>
                  <a:pt x="966800" y="1226477"/>
                </a:lnTo>
                <a:lnTo>
                  <a:pt x="210197" y="1226477"/>
                </a:lnTo>
                <a:lnTo>
                  <a:pt x="201841" y="1224788"/>
                </a:lnTo>
                <a:lnTo>
                  <a:pt x="195008" y="1220177"/>
                </a:lnTo>
                <a:lnTo>
                  <a:pt x="190398" y="1213332"/>
                </a:lnTo>
                <a:lnTo>
                  <a:pt x="188709" y="1204950"/>
                </a:lnTo>
                <a:lnTo>
                  <a:pt x="188709" y="261810"/>
                </a:lnTo>
                <a:lnTo>
                  <a:pt x="188709" y="55422"/>
                </a:lnTo>
                <a:lnTo>
                  <a:pt x="190398" y="47066"/>
                </a:lnTo>
                <a:lnTo>
                  <a:pt x="195008" y="40233"/>
                </a:lnTo>
                <a:lnTo>
                  <a:pt x="201841" y="35610"/>
                </a:lnTo>
                <a:lnTo>
                  <a:pt x="210197" y="33921"/>
                </a:lnTo>
                <a:lnTo>
                  <a:pt x="940320" y="33921"/>
                </a:lnTo>
                <a:lnTo>
                  <a:pt x="947978" y="35509"/>
                </a:lnTo>
                <a:lnTo>
                  <a:pt x="955636" y="38112"/>
                </a:lnTo>
                <a:lnTo>
                  <a:pt x="953960" y="42862"/>
                </a:lnTo>
                <a:lnTo>
                  <a:pt x="952982" y="48577"/>
                </a:lnTo>
                <a:lnTo>
                  <a:pt x="952982" y="144932"/>
                </a:lnTo>
                <a:lnTo>
                  <a:pt x="957351" y="166497"/>
                </a:lnTo>
                <a:lnTo>
                  <a:pt x="969238" y="184124"/>
                </a:lnTo>
                <a:lnTo>
                  <a:pt x="986853" y="196024"/>
                </a:lnTo>
                <a:lnTo>
                  <a:pt x="1008405" y="200393"/>
                </a:lnTo>
                <a:lnTo>
                  <a:pt x="1101102" y="200393"/>
                </a:lnTo>
                <a:lnTo>
                  <a:pt x="1108557" y="197954"/>
                </a:lnTo>
                <a:lnTo>
                  <a:pt x="1113942" y="194716"/>
                </a:lnTo>
                <a:lnTo>
                  <a:pt x="1117053" y="202768"/>
                </a:lnTo>
                <a:lnTo>
                  <a:pt x="1119454" y="210845"/>
                </a:lnTo>
                <a:lnTo>
                  <a:pt x="1121003" y="218630"/>
                </a:lnTo>
                <a:lnTo>
                  <a:pt x="1121549" y="225806"/>
                </a:lnTo>
                <a:lnTo>
                  <a:pt x="1121549" y="145656"/>
                </a:lnTo>
                <a:lnTo>
                  <a:pt x="1089228" y="112509"/>
                </a:lnTo>
                <a:lnTo>
                  <a:pt x="1089228" y="166458"/>
                </a:lnTo>
                <a:lnTo>
                  <a:pt x="1008405" y="166458"/>
                </a:lnTo>
                <a:lnTo>
                  <a:pt x="1000048" y="164769"/>
                </a:lnTo>
                <a:lnTo>
                  <a:pt x="993216" y="160147"/>
                </a:lnTo>
                <a:lnTo>
                  <a:pt x="988606" y="153314"/>
                </a:lnTo>
                <a:lnTo>
                  <a:pt x="986917" y="144932"/>
                </a:lnTo>
                <a:lnTo>
                  <a:pt x="986917" y="59296"/>
                </a:lnTo>
                <a:lnTo>
                  <a:pt x="1089228" y="166458"/>
                </a:lnTo>
                <a:lnTo>
                  <a:pt x="1089228" y="112509"/>
                </a:lnTo>
                <a:lnTo>
                  <a:pt x="1037336" y="59296"/>
                </a:lnTo>
                <a:lnTo>
                  <a:pt x="1012596" y="33921"/>
                </a:lnTo>
                <a:lnTo>
                  <a:pt x="1011351" y="32651"/>
                </a:lnTo>
                <a:lnTo>
                  <a:pt x="995311" y="19824"/>
                </a:lnTo>
                <a:lnTo>
                  <a:pt x="975512" y="9448"/>
                </a:lnTo>
                <a:lnTo>
                  <a:pt x="954252" y="2527"/>
                </a:lnTo>
                <a:lnTo>
                  <a:pt x="933869" y="0"/>
                </a:lnTo>
                <a:lnTo>
                  <a:pt x="210197" y="0"/>
                </a:lnTo>
                <a:lnTo>
                  <a:pt x="188645" y="4356"/>
                </a:lnTo>
                <a:lnTo>
                  <a:pt x="171030" y="16243"/>
                </a:lnTo>
                <a:lnTo>
                  <a:pt x="159143" y="33870"/>
                </a:lnTo>
                <a:lnTo>
                  <a:pt x="154774" y="55422"/>
                </a:lnTo>
                <a:lnTo>
                  <a:pt x="154774" y="227876"/>
                </a:lnTo>
                <a:lnTo>
                  <a:pt x="55448" y="227876"/>
                </a:lnTo>
                <a:lnTo>
                  <a:pt x="33896" y="232244"/>
                </a:lnTo>
                <a:lnTo>
                  <a:pt x="16268" y="244144"/>
                </a:lnTo>
                <a:lnTo>
                  <a:pt x="4368" y="261772"/>
                </a:lnTo>
                <a:lnTo>
                  <a:pt x="0" y="283324"/>
                </a:lnTo>
                <a:lnTo>
                  <a:pt x="0" y="1432864"/>
                </a:lnTo>
                <a:lnTo>
                  <a:pt x="4368" y="1454416"/>
                </a:lnTo>
                <a:lnTo>
                  <a:pt x="16268" y="1472044"/>
                </a:lnTo>
                <a:lnTo>
                  <a:pt x="33896" y="1483931"/>
                </a:lnTo>
                <a:lnTo>
                  <a:pt x="42354" y="1485646"/>
                </a:lnTo>
                <a:lnTo>
                  <a:pt x="958392" y="1485646"/>
                </a:lnTo>
                <a:lnTo>
                  <a:pt x="996365" y="1454416"/>
                </a:lnTo>
                <a:lnTo>
                  <a:pt x="1000721" y="1432864"/>
                </a:lnTo>
                <a:lnTo>
                  <a:pt x="1000721" y="1260411"/>
                </a:lnTo>
                <a:lnTo>
                  <a:pt x="1100048" y="1260411"/>
                </a:lnTo>
                <a:lnTo>
                  <a:pt x="1121600" y="1256042"/>
                </a:lnTo>
                <a:lnTo>
                  <a:pt x="1139215" y="1244142"/>
                </a:lnTo>
                <a:lnTo>
                  <a:pt x="1151115" y="1226515"/>
                </a:lnTo>
                <a:lnTo>
                  <a:pt x="1155471" y="1204950"/>
                </a:lnTo>
                <a:lnTo>
                  <a:pt x="1155471" y="1095159"/>
                </a:lnTo>
                <a:lnTo>
                  <a:pt x="1416494" y="1296720"/>
                </a:lnTo>
                <a:lnTo>
                  <a:pt x="1424152" y="1301699"/>
                </a:lnTo>
                <a:lnTo>
                  <a:pt x="1432420" y="1305318"/>
                </a:lnTo>
                <a:lnTo>
                  <a:pt x="1441170" y="1307515"/>
                </a:lnTo>
                <a:lnTo>
                  <a:pt x="1450314" y="1308252"/>
                </a:lnTo>
                <a:lnTo>
                  <a:pt x="1463014" y="1306817"/>
                </a:lnTo>
                <a:lnTo>
                  <a:pt x="1503832" y="1274330"/>
                </a:lnTo>
                <a:lnTo>
                  <a:pt x="1523187" y="1242390"/>
                </a:lnTo>
                <a:lnTo>
                  <a:pt x="1524965" y="123174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 descr=""/>
          <p:cNvSpPr/>
          <p:nvPr/>
        </p:nvSpPr>
        <p:spPr>
          <a:xfrm>
            <a:off x="14165336" y="5229413"/>
            <a:ext cx="1492885" cy="1422400"/>
          </a:xfrm>
          <a:custGeom>
            <a:avLst/>
            <a:gdLst/>
            <a:ahLst/>
            <a:cxnLst/>
            <a:rect l="l" t="t" r="r" b="b"/>
            <a:pathLst>
              <a:path w="1492884" h="1422400">
                <a:moveTo>
                  <a:pt x="153120" y="965200"/>
                </a:moveTo>
                <a:lnTo>
                  <a:pt x="1531" y="965200"/>
                </a:lnTo>
                <a:lnTo>
                  <a:pt x="6420" y="952500"/>
                </a:lnTo>
                <a:lnTo>
                  <a:pt x="22120" y="952500"/>
                </a:lnTo>
                <a:lnTo>
                  <a:pt x="40040" y="939800"/>
                </a:lnTo>
                <a:lnTo>
                  <a:pt x="68892" y="939800"/>
                </a:lnTo>
                <a:lnTo>
                  <a:pt x="214982" y="901700"/>
                </a:lnTo>
                <a:lnTo>
                  <a:pt x="262760" y="876300"/>
                </a:lnTo>
                <a:lnTo>
                  <a:pt x="356723" y="850900"/>
                </a:lnTo>
                <a:lnTo>
                  <a:pt x="402834" y="825500"/>
                </a:lnTo>
                <a:lnTo>
                  <a:pt x="448317" y="812800"/>
                </a:lnTo>
                <a:lnTo>
                  <a:pt x="493135" y="787400"/>
                </a:lnTo>
                <a:lnTo>
                  <a:pt x="539165" y="762000"/>
                </a:lnTo>
                <a:lnTo>
                  <a:pt x="583715" y="736600"/>
                </a:lnTo>
                <a:lnTo>
                  <a:pt x="626912" y="723900"/>
                </a:lnTo>
                <a:lnTo>
                  <a:pt x="668882" y="698500"/>
                </a:lnTo>
                <a:lnTo>
                  <a:pt x="709753" y="673100"/>
                </a:lnTo>
                <a:lnTo>
                  <a:pt x="749651" y="647700"/>
                </a:lnTo>
                <a:lnTo>
                  <a:pt x="788703" y="609600"/>
                </a:lnTo>
                <a:lnTo>
                  <a:pt x="827036" y="584200"/>
                </a:lnTo>
                <a:lnTo>
                  <a:pt x="902052" y="533400"/>
                </a:lnTo>
                <a:lnTo>
                  <a:pt x="938987" y="495300"/>
                </a:lnTo>
                <a:lnTo>
                  <a:pt x="969616" y="469900"/>
                </a:lnTo>
                <a:lnTo>
                  <a:pt x="1002851" y="444500"/>
                </a:lnTo>
                <a:lnTo>
                  <a:pt x="1038160" y="406400"/>
                </a:lnTo>
                <a:lnTo>
                  <a:pt x="1075009" y="368300"/>
                </a:lnTo>
                <a:lnTo>
                  <a:pt x="1112865" y="330200"/>
                </a:lnTo>
                <a:lnTo>
                  <a:pt x="1151194" y="279400"/>
                </a:lnTo>
                <a:lnTo>
                  <a:pt x="1189462" y="241300"/>
                </a:lnTo>
                <a:lnTo>
                  <a:pt x="1227136" y="203200"/>
                </a:lnTo>
                <a:lnTo>
                  <a:pt x="1263682" y="152400"/>
                </a:lnTo>
                <a:lnTo>
                  <a:pt x="1281175" y="127000"/>
                </a:lnTo>
                <a:lnTo>
                  <a:pt x="1299113" y="114300"/>
                </a:lnTo>
                <a:lnTo>
                  <a:pt x="1315389" y="88900"/>
                </a:lnTo>
                <a:lnTo>
                  <a:pt x="1327894" y="76200"/>
                </a:lnTo>
                <a:lnTo>
                  <a:pt x="1343205" y="63500"/>
                </a:lnTo>
                <a:lnTo>
                  <a:pt x="1346940" y="50800"/>
                </a:lnTo>
                <a:lnTo>
                  <a:pt x="1198830" y="50800"/>
                </a:lnTo>
                <a:lnTo>
                  <a:pt x="1191028" y="38100"/>
                </a:lnTo>
                <a:lnTo>
                  <a:pt x="1187489" y="25400"/>
                </a:lnTo>
                <a:lnTo>
                  <a:pt x="1188581" y="25400"/>
                </a:lnTo>
                <a:lnTo>
                  <a:pt x="1192596" y="12700"/>
                </a:lnTo>
                <a:lnTo>
                  <a:pt x="1304906" y="12700"/>
                </a:lnTo>
                <a:lnTo>
                  <a:pt x="1338773" y="0"/>
                </a:lnTo>
                <a:lnTo>
                  <a:pt x="1429894" y="0"/>
                </a:lnTo>
                <a:lnTo>
                  <a:pt x="1433785" y="12700"/>
                </a:lnTo>
                <a:lnTo>
                  <a:pt x="1435665" y="38100"/>
                </a:lnTo>
                <a:lnTo>
                  <a:pt x="1436458" y="76200"/>
                </a:lnTo>
                <a:lnTo>
                  <a:pt x="1387377" y="76200"/>
                </a:lnTo>
                <a:lnTo>
                  <a:pt x="1377712" y="88900"/>
                </a:lnTo>
                <a:lnTo>
                  <a:pt x="1318561" y="152400"/>
                </a:lnTo>
                <a:lnTo>
                  <a:pt x="1272671" y="215900"/>
                </a:lnTo>
                <a:lnTo>
                  <a:pt x="1234235" y="254000"/>
                </a:lnTo>
                <a:lnTo>
                  <a:pt x="1196144" y="304800"/>
                </a:lnTo>
                <a:lnTo>
                  <a:pt x="1120908" y="381000"/>
                </a:lnTo>
                <a:lnTo>
                  <a:pt x="1046789" y="457200"/>
                </a:lnTo>
                <a:lnTo>
                  <a:pt x="1010093" y="495300"/>
                </a:lnTo>
                <a:lnTo>
                  <a:pt x="973611" y="520700"/>
                </a:lnTo>
                <a:lnTo>
                  <a:pt x="937322" y="558800"/>
                </a:lnTo>
                <a:lnTo>
                  <a:pt x="865230" y="609600"/>
                </a:lnTo>
                <a:lnTo>
                  <a:pt x="824574" y="647700"/>
                </a:lnTo>
                <a:lnTo>
                  <a:pt x="783036" y="673100"/>
                </a:lnTo>
                <a:lnTo>
                  <a:pt x="740678" y="698500"/>
                </a:lnTo>
                <a:lnTo>
                  <a:pt x="653748" y="749300"/>
                </a:lnTo>
                <a:lnTo>
                  <a:pt x="518740" y="825500"/>
                </a:lnTo>
                <a:lnTo>
                  <a:pt x="472755" y="850900"/>
                </a:lnTo>
                <a:lnTo>
                  <a:pt x="426380" y="863600"/>
                </a:lnTo>
                <a:lnTo>
                  <a:pt x="379678" y="889000"/>
                </a:lnTo>
                <a:lnTo>
                  <a:pt x="285538" y="914400"/>
                </a:lnTo>
                <a:lnTo>
                  <a:pt x="238223" y="939800"/>
                </a:lnTo>
                <a:lnTo>
                  <a:pt x="190828" y="952500"/>
                </a:lnTo>
                <a:lnTo>
                  <a:pt x="153120" y="965200"/>
                </a:lnTo>
                <a:close/>
              </a:path>
              <a:path w="1492884" h="1422400">
                <a:moveTo>
                  <a:pt x="1437899" y="203200"/>
                </a:moveTo>
                <a:lnTo>
                  <a:pt x="1414909" y="203200"/>
                </a:lnTo>
                <a:lnTo>
                  <a:pt x="1406641" y="190500"/>
                </a:lnTo>
                <a:lnTo>
                  <a:pt x="1400342" y="177800"/>
                </a:lnTo>
                <a:lnTo>
                  <a:pt x="1395615" y="139700"/>
                </a:lnTo>
                <a:lnTo>
                  <a:pt x="1392067" y="101600"/>
                </a:lnTo>
                <a:lnTo>
                  <a:pt x="1391069" y="101600"/>
                </a:lnTo>
                <a:lnTo>
                  <a:pt x="1389853" y="88900"/>
                </a:lnTo>
                <a:lnTo>
                  <a:pt x="1388571" y="76200"/>
                </a:lnTo>
                <a:lnTo>
                  <a:pt x="1436458" y="76200"/>
                </a:lnTo>
                <a:lnTo>
                  <a:pt x="1437518" y="114300"/>
                </a:lnTo>
                <a:lnTo>
                  <a:pt x="1440656" y="152400"/>
                </a:lnTo>
                <a:lnTo>
                  <a:pt x="1446218" y="177800"/>
                </a:lnTo>
                <a:lnTo>
                  <a:pt x="1447256" y="190500"/>
                </a:lnTo>
                <a:lnTo>
                  <a:pt x="1443982" y="190500"/>
                </a:lnTo>
                <a:lnTo>
                  <a:pt x="1437899" y="203200"/>
                </a:lnTo>
                <a:close/>
              </a:path>
              <a:path w="1492884" h="1422400">
                <a:moveTo>
                  <a:pt x="1202050" y="1371600"/>
                </a:moveTo>
                <a:lnTo>
                  <a:pt x="1154260" y="1371600"/>
                </a:lnTo>
                <a:lnTo>
                  <a:pt x="1156256" y="863600"/>
                </a:lnTo>
                <a:lnTo>
                  <a:pt x="1156723" y="762000"/>
                </a:lnTo>
                <a:lnTo>
                  <a:pt x="1157228" y="698500"/>
                </a:lnTo>
                <a:lnTo>
                  <a:pt x="1157830" y="647700"/>
                </a:lnTo>
                <a:lnTo>
                  <a:pt x="1158590" y="609600"/>
                </a:lnTo>
                <a:lnTo>
                  <a:pt x="1162428" y="571500"/>
                </a:lnTo>
                <a:lnTo>
                  <a:pt x="1165265" y="571500"/>
                </a:lnTo>
                <a:lnTo>
                  <a:pt x="1169779" y="558800"/>
                </a:lnTo>
                <a:lnTo>
                  <a:pt x="1324615" y="558800"/>
                </a:lnTo>
                <a:lnTo>
                  <a:pt x="1389058" y="571500"/>
                </a:lnTo>
                <a:lnTo>
                  <a:pt x="1405656" y="584200"/>
                </a:lnTo>
                <a:lnTo>
                  <a:pt x="1405656" y="609600"/>
                </a:lnTo>
                <a:lnTo>
                  <a:pt x="1202436" y="609600"/>
                </a:lnTo>
                <a:lnTo>
                  <a:pt x="1201620" y="1016000"/>
                </a:lnTo>
                <a:lnTo>
                  <a:pt x="1201497" y="1117600"/>
                </a:lnTo>
                <a:lnTo>
                  <a:pt x="1201598" y="1282700"/>
                </a:lnTo>
                <a:lnTo>
                  <a:pt x="1201713" y="1320800"/>
                </a:lnTo>
                <a:lnTo>
                  <a:pt x="1201828" y="1346200"/>
                </a:lnTo>
                <a:lnTo>
                  <a:pt x="1202050" y="1371600"/>
                </a:lnTo>
                <a:close/>
              </a:path>
              <a:path w="1492884" h="1422400">
                <a:moveTo>
                  <a:pt x="1408977" y="1371600"/>
                </a:moveTo>
                <a:lnTo>
                  <a:pt x="1359893" y="1371600"/>
                </a:lnTo>
                <a:lnTo>
                  <a:pt x="1360896" y="1358900"/>
                </a:lnTo>
                <a:lnTo>
                  <a:pt x="1361752" y="1333500"/>
                </a:lnTo>
                <a:lnTo>
                  <a:pt x="1362461" y="1295400"/>
                </a:lnTo>
                <a:lnTo>
                  <a:pt x="1363024" y="1244600"/>
                </a:lnTo>
                <a:lnTo>
                  <a:pt x="1363442" y="1181100"/>
                </a:lnTo>
                <a:lnTo>
                  <a:pt x="1363625" y="1130300"/>
                </a:lnTo>
                <a:lnTo>
                  <a:pt x="1363725" y="901700"/>
                </a:lnTo>
                <a:lnTo>
                  <a:pt x="1363612" y="863600"/>
                </a:lnTo>
                <a:lnTo>
                  <a:pt x="1363371" y="812800"/>
                </a:lnTo>
                <a:lnTo>
                  <a:pt x="1362928" y="749300"/>
                </a:lnTo>
                <a:lnTo>
                  <a:pt x="1362343" y="685800"/>
                </a:lnTo>
                <a:lnTo>
                  <a:pt x="1361618" y="647700"/>
                </a:lnTo>
                <a:lnTo>
                  <a:pt x="1359745" y="609600"/>
                </a:lnTo>
                <a:lnTo>
                  <a:pt x="1405656" y="609600"/>
                </a:lnTo>
                <a:lnTo>
                  <a:pt x="1405780" y="1181100"/>
                </a:lnTo>
                <a:lnTo>
                  <a:pt x="1405887" y="1219200"/>
                </a:lnTo>
                <a:lnTo>
                  <a:pt x="1406027" y="1257300"/>
                </a:lnTo>
                <a:lnTo>
                  <a:pt x="1406422" y="1308100"/>
                </a:lnTo>
                <a:lnTo>
                  <a:pt x="1407019" y="1346200"/>
                </a:lnTo>
                <a:lnTo>
                  <a:pt x="1407857" y="1358900"/>
                </a:lnTo>
                <a:lnTo>
                  <a:pt x="1408977" y="1371600"/>
                </a:lnTo>
                <a:close/>
              </a:path>
              <a:path w="1492884" h="1422400">
                <a:moveTo>
                  <a:pt x="843035" y="1371600"/>
                </a:moveTo>
                <a:lnTo>
                  <a:pt x="795092" y="1371600"/>
                </a:lnTo>
                <a:lnTo>
                  <a:pt x="796296" y="1346200"/>
                </a:lnTo>
                <a:lnTo>
                  <a:pt x="797027" y="1295400"/>
                </a:lnTo>
                <a:lnTo>
                  <a:pt x="797390" y="1219200"/>
                </a:lnTo>
                <a:lnTo>
                  <a:pt x="797488" y="850900"/>
                </a:lnTo>
                <a:lnTo>
                  <a:pt x="812718" y="838200"/>
                </a:lnTo>
                <a:lnTo>
                  <a:pt x="957213" y="838200"/>
                </a:lnTo>
                <a:lnTo>
                  <a:pt x="993954" y="850900"/>
                </a:lnTo>
                <a:lnTo>
                  <a:pt x="1057567" y="850900"/>
                </a:lnTo>
                <a:lnTo>
                  <a:pt x="1062836" y="863600"/>
                </a:lnTo>
                <a:lnTo>
                  <a:pt x="1065832" y="889000"/>
                </a:lnTo>
                <a:lnTo>
                  <a:pt x="841145" y="889000"/>
                </a:lnTo>
                <a:lnTo>
                  <a:pt x="840412" y="1117600"/>
                </a:lnTo>
                <a:lnTo>
                  <a:pt x="840213" y="1206500"/>
                </a:lnTo>
                <a:lnTo>
                  <a:pt x="840334" y="1295400"/>
                </a:lnTo>
                <a:lnTo>
                  <a:pt x="840841" y="1333500"/>
                </a:lnTo>
                <a:lnTo>
                  <a:pt x="841732" y="1358900"/>
                </a:lnTo>
                <a:lnTo>
                  <a:pt x="843035" y="1371600"/>
                </a:lnTo>
                <a:close/>
              </a:path>
              <a:path w="1492884" h="1422400">
                <a:moveTo>
                  <a:pt x="1069960" y="1371600"/>
                </a:moveTo>
                <a:lnTo>
                  <a:pt x="1021786" y="1371600"/>
                </a:lnTo>
                <a:lnTo>
                  <a:pt x="1022558" y="1130300"/>
                </a:lnTo>
                <a:lnTo>
                  <a:pt x="1022682" y="1079500"/>
                </a:lnTo>
                <a:lnTo>
                  <a:pt x="1022784" y="1016000"/>
                </a:lnTo>
                <a:lnTo>
                  <a:pt x="1022671" y="952500"/>
                </a:lnTo>
                <a:lnTo>
                  <a:pt x="1022043" y="914400"/>
                </a:lnTo>
                <a:lnTo>
                  <a:pt x="1018866" y="889000"/>
                </a:lnTo>
                <a:lnTo>
                  <a:pt x="1065832" y="889000"/>
                </a:lnTo>
                <a:lnTo>
                  <a:pt x="1067282" y="939800"/>
                </a:lnTo>
                <a:lnTo>
                  <a:pt x="1067914" y="1003300"/>
                </a:lnTo>
                <a:lnTo>
                  <a:pt x="1068454" y="1117600"/>
                </a:lnTo>
                <a:lnTo>
                  <a:pt x="1069960" y="1371600"/>
                </a:lnTo>
                <a:close/>
              </a:path>
              <a:path w="1492884" h="1422400">
                <a:moveTo>
                  <a:pt x="95993" y="977900"/>
                </a:moveTo>
                <a:lnTo>
                  <a:pt x="1832" y="977900"/>
                </a:lnTo>
                <a:lnTo>
                  <a:pt x="0" y="965200"/>
                </a:lnTo>
                <a:lnTo>
                  <a:pt x="124236" y="965200"/>
                </a:lnTo>
                <a:lnTo>
                  <a:pt x="95993" y="977900"/>
                </a:lnTo>
                <a:close/>
              </a:path>
              <a:path w="1492884" h="1422400">
                <a:moveTo>
                  <a:pt x="35401" y="990600"/>
                </a:moveTo>
                <a:lnTo>
                  <a:pt x="13280" y="990600"/>
                </a:lnTo>
                <a:lnTo>
                  <a:pt x="7035" y="977900"/>
                </a:lnTo>
                <a:lnTo>
                  <a:pt x="60209" y="977900"/>
                </a:lnTo>
                <a:lnTo>
                  <a:pt x="35401" y="990600"/>
                </a:lnTo>
                <a:close/>
              </a:path>
              <a:path w="1492884" h="1422400">
                <a:moveTo>
                  <a:pt x="510368" y="1371600"/>
                </a:moveTo>
                <a:lnTo>
                  <a:pt x="464253" y="1371600"/>
                </a:lnTo>
                <a:lnTo>
                  <a:pt x="465522" y="1333500"/>
                </a:lnTo>
                <a:lnTo>
                  <a:pt x="466143" y="1282700"/>
                </a:lnTo>
                <a:lnTo>
                  <a:pt x="466512" y="1092200"/>
                </a:lnTo>
                <a:lnTo>
                  <a:pt x="468428" y="1041400"/>
                </a:lnTo>
                <a:lnTo>
                  <a:pt x="474010" y="1016000"/>
                </a:lnTo>
                <a:lnTo>
                  <a:pt x="687995" y="1016000"/>
                </a:lnTo>
                <a:lnTo>
                  <a:pt x="691526" y="1028700"/>
                </a:lnTo>
                <a:lnTo>
                  <a:pt x="697028" y="1028700"/>
                </a:lnTo>
                <a:lnTo>
                  <a:pt x="698161" y="1041400"/>
                </a:lnTo>
                <a:lnTo>
                  <a:pt x="698545" y="1054100"/>
                </a:lnTo>
                <a:lnTo>
                  <a:pt x="525023" y="1054100"/>
                </a:lnTo>
                <a:lnTo>
                  <a:pt x="509969" y="1066800"/>
                </a:lnTo>
                <a:lnTo>
                  <a:pt x="509249" y="1206500"/>
                </a:lnTo>
                <a:lnTo>
                  <a:pt x="509149" y="1231900"/>
                </a:lnTo>
                <a:lnTo>
                  <a:pt x="509043" y="1270000"/>
                </a:lnTo>
                <a:lnTo>
                  <a:pt x="509151" y="1320800"/>
                </a:lnTo>
                <a:lnTo>
                  <a:pt x="509330" y="1346200"/>
                </a:lnTo>
                <a:lnTo>
                  <a:pt x="510368" y="1371600"/>
                </a:lnTo>
                <a:close/>
              </a:path>
              <a:path w="1492884" h="1422400">
                <a:moveTo>
                  <a:pt x="702650" y="1371600"/>
                </a:moveTo>
                <a:lnTo>
                  <a:pt x="654480" y="1371600"/>
                </a:lnTo>
                <a:lnTo>
                  <a:pt x="656043" y="1066800"/>
                </a:lnTo>
                <a:lnTo>
                  <a:pt x="598060" y="1066800"/>
                </a:lnTo>
                <a:lnTo>
                  <a:pt x="574358" y="1054100"/>
                </a:lnTo>
                <a:lnTo>
                  <a:pt x="698545" y="1054100"/>
                </a:lnTo>
                <a:lnTo>
                  <a:pt x="699315" y="1079500"/>
                </a:lnTo>
                <a:lnTo>
                  <a:pt x="700355" y="1143000"/>
                </a:lnTo>
                <a:lnTo>
                  <a:pt x="701145" y="1206500"/>
                </a:lnTo>
                <a:lnTo>
                  <a:pt x="702650" y="1371600"/>
                </a:lnTo>
                <a:close/>
              </a:path>
              <a:path w="1492884" h="1422400">
                <a:moveTo>
                  <a:pt x="139394" y="1371600"/>
                </a:moveTo>
                <a:lnTo>
                  <a:pt x="91473" y="1371600"/>
                </a:lnTo>
                <a:lnTo>
                  <a:pt x="92978" y="1270000"/>
                </a:lnTo>
                <a:lnTo>
                  <a:pt x="93946" y="1206500"/>
                </a:lnTo>
                <a:lnTo>
                  <a:pt x="95118" y="1181100"/>
                </a:lnTo>
                <a:lnTo>
                  <a:pt x="96953" y="1155700"/>
                </a:lnTo>
                <a:lnTo>
                  <a:pt x="102894" y="1155700"/>
                </a:lnTo>
                <a:lnTo>
                  <a:pt x="108314" y="1143000"/>
                </a:lnTo>
                <a:lnTo>
                  <a:pt x="344286" y="1143000"/>
                </a:lnTo>
                <a:lnTo>
                  <a:pt x="356416" y="1155700"/>
                </a:lnTo>
                <a:lnTo>
                  <a:pt x="356771" y="1181100"/>
                </a:lnTo>
                <a:lnTo>
                  <a:pt x="142286" y="1181100"/>
                </a:lnTo>
                <a:lnTo>
                  <a:pt x="140204" y="1193800"/>
                </a:lnTo>
                <a:lnTo>
                  <a:pt x="138938" y="1206500"/>
                </a:lnTo>
                <a:lnTo>
                  <a:pt x="138309" y="1231900"/>
                </a:lnTo>
                <a:lnTo>
                  <a:pt x="138223" y="1257300"/>
                </a:lnTo>
                <a:lnTo>
                  <a:pt x="138300" y="1320800"/>
                </a:lnTo>
                <a:lnTo>
                  <a:pt x="138741" y="1346200"/>
                </a:lnTo>
                <a:lnTo>
                  <a:pt x="139394" y="1371600"/>
                </a:lnTo>
                <a:close/>
              </a:path>
              <a:path w="1492884" h="1422400">
                <a:moveTo>
                  <a:pt x="359427" y="1371600"/>
                </a:moveTo>
                <a:lnTo>
                  <a:pt x="311256" y="1371600"/>
                </a:lnTo>
                <a:lnTo>
                  <a:pt x="311256" y="1193800"/>
                </a:lnTo>
                <a:lnTo>
                  <a:pt x="228845" y="1193800"/>
                </a:lnTo>
                <a:lnTo>
                  <a:pt x="196519" y="1181100"/>
                </a:lnTo>
                <a:lnTo>
                  <a:pt x="356771" y="1181100"/>
                </a:lnTo>
                <a:lnTo>
                  <a:pt x="359427" y="1371600"/>
                </a:lnTo>
                <a:close/>
              </a:path>
              <a:path w="1492884" h="1422400">
                <a:moveTo>
                  <a:pt x="1279882" y="1384300"/>
                </a:moveTo>
                <a:lnTo>
                  <a:pt x="36304" y="1384300"/>
                </a:lnTo>
                <a:lnTo>
                  <a:pt x="56241" y="1371600"/>
                </a:lnTo>
                <a:lnTo>
                  <a:pt x="1227050" y="1371600"/>
                </a:lnTo>
                <a:lnTo>
                  <a:pt x="1279882" y="1384300"/>
                </a:lnTo>
                <a:close/>
              </a:path>
              <a:path w="1492884" h="1422400">
                <a:moveTo>
                  <a:pt x="1434780" y="1384300"/>
                </a:moveTo>
                <a:lnTo>
                  <a:pt x="1279882" y="1384300"/>
                </a:lnTo>
                <a:lnTo>
                  <a:pt x="1333329" y="1371600"/>
                </a:lnTo>
                <a:lnTo>
                  <a:pt x="1423374" y="1371600"/>
                </a:lnTo>
                <a:lnTo>
                  <a:pt x="1434780" y="1384300"/>
                </a:lnTo>
                <a:close/>
              </a:path>
              <a:path w="1492884" h="1422400">
                <a:moveTo>
                  <a:pt x="1491274" y="1397000"/>
                </a:moveTo>
                <a:lnTo>
                  <a:pt x="10342" y="1397000"/>
                </a:lnTo>
                <a:lnTo>
                  <a:pt x="14843" y="1384300"/>
                </a:lnTo>
                <a:lnTo>
                  <a:pt x="1486727" y="1384300"/>
                </a:lnTo>
                <a:lnTo>
                  <a:pt x="1491274" y="1397000"/>
                </a:lnTo>
                <a:close/>
              </a:path>
              <a:path w="1492884" h="1422400">
                <a:moveTo>
                  <a:pt x="1490718" y="1409700"/>
                </a:moveTo>
                <a:lnTo>
                  <a:pt x="10935" y="1409700"/>
                </a:lnTo>
                <a:lnTo>
                  <a:pt x="9032" y="1397000"/>
                </a:lnTo>
                <a:lnTo>
                  <a:pt x="1492611" y="1397000"/>
                </a:lnTo>
                <a:lnTo>
                  <a:pt x="1490718" y="1409700"/>
                </a:lnTo>
                <a:close/>
              </a:path>
              <a:path w="1492884" h="1422400">
                <a:moveTo>
                  <a:pt x="1478187" y="1422400"/>
                </a:moveTo>
                <a:lnTo>
                  <a:pt x="23458" y="1422400"/>
                </a:lnTo>
                <a:lnTo>
                  <a:pt x="16067" y="1409700"/>
                </a:lnTo>
                <a:lnTo>
                  <a:pt x="1485577" y="1409700"/>
                </a:lnTo>
                <a:lnTo>
                  <a:pt x="1478187" y="14224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55408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2100" spc="-160"/>
              <a:t>Research</a:t>
            </a:r>
            <a:r>
              <a:rPr dirty="0" sz="12100" spc="-550"/>
              <a:t> </a:t>
            </a:r>
            <a:r>
              <a:rPr dirty="0" sz="12100" spc="-165"/>
              <a:t>Objectives</a:t>
            </a:r>
            <a:endParaRPr sz="12100"/>
          </a:p>
        </p:txBody>
      </p:sp>
      <p:sp>
        <p:nvSpPr>
          <p:cNvPr id="10" name="object 10" descr=""/>
          <p:cNvSpPr txBox="1"/>
          <p:nvPr/>
        </p:nvSpPr>
        <p:spPr>
          <a:xfrm>
            <a:off x="1028700" y="4399400"/>
            <a:ext cx="4895850" cy="485775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ct val="100000"/>
              </a:lnSpc>
            </a:pPr>
            <a:endParaRPr sz="26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6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6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6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6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245"/>
              </a:spcBef>
            </a:pPr>
            <a:endParaRPr sz="2600">
              <a:latin typeface="Times New Roman"/>
              <a:cs typeface="Times New Roman"/>
            </a:endParaRPr>
          </a:p>
          <a:p>
            <a:pPr algn="ctr" marL="368300" marR="259715">
              <a:lnSpc>
                <a:spcPct val="117800"/>
              </a:lnSpc>
            </a:pPr>
            <a:r>
              <a:rPr dirty="0" sz="2600">
                <a:solidFill>
                  <a:srgbClr val="FFFFFF"/>
                </a:solidFill>
                <a:latin typeface="Roboto"/>
                <a:cs typeface="Roboto"/>
              </a:rPr>
              <a:t>Quantify</a:t>
            </a:r>
            <a:r>
              <a:rPr dirty="0" sz="2600" spc="-9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600">
                <a:solidFill>
                  <a:srgbClr val="FFFFFF"/>
                </a:solidFill>
                <a:latin typeface="Roboto"/>
                <a:cs typeface="Roboto"/>
              </a:rPr>
              <a:t>the</a:t>
            </a:r>
            <a:r>
              <a:rPr dirty="0" sz="2600" spc="-9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600" spc="-10">
                <a:solidFill>
                  <a:srgbClr val="FFFFFF"/>
                </a:solidFill>
                <a:latin typeface="Roboto"/>
                <a:cs typeface="Roboto"/>
              </a:rPr>
              <a:t>correlation </a:t>
            </a:r>
            <a:r>
              <a:rPr dirty="0" sz="2600">
                <a:solidFill>
                  <a:srgbClr val="FFFFFF"/>
                </a:solidFill>
                <a:latin typeface="Roboto"/>
                <a:cs typeface="Roboto"/>
              </a:rPr>
              <a:t>between</a:t>
            </a:r>
            <a:r>
              <a:rPr dirty="0" sz="2600" spc="-2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600">
                <a:solidFill>
                  <a:srgbClr val="FFFFFF"/>
                </a:solidFill>
                <a:latin typeface="Roboto"/>
                <a:cs typeface="Roboto"/>
              </a:rPr>
              <a:t>user</a:t>
            </a:r>
            <a:r>
              <a:rPr dirty="0" sz="2600" spc="-2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600" spc="-10">
                <a:solidFill>
                  <a:srgbClr val="FFFFFF"/>
                </a:solidFill>
                <a:latin typeface="Roboto"/>
                <a:cs typeface="Roboto"/>
              </a:rPr>
              <a:t>engagement </a:t>
            </a:r>
            <a:r>
              <a:rPr dirty="0" sz="2600">
                <a:solidFill>
                  <a:srgbClr val="FFFFFF"/>
                </a:solidFill>
                <a:latin typeface="Roboto"/>
                <a:cs typeface="Roboto"/>
              </a:rPr>
              <a:t>(reviews,</a:t>
            </a:r>
            <a:r>
              <a:rPr dirty="0" sz="2600" spc="-3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600">
                <a:solidFill>
                  <a:srgbClr val="FFFFFF"/>
                </a:solidFill>
                <a:latin typeface="Roboto"/>
                <a:cs typeface="Roboto"/>
              </a:rPr>
              <a:t>tips,</a:t>
            </a:r>
            <a:r>
              <a:rPr dirty="0" sz="2600" spc="-3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600" spc="-85">
                <a:solidFill>
                  <a:srgbClr val="FFFFFF"/>
                </a:solidFill>
                <a:latin typeface="Roboto"/>
                <a:cs typeface="Roboto"/>
              </a:rPr>
              <a:t>check-</a:t>
            </a:r>
            <a:r>
              <a:rPr dirty="0" sz="2600">
                <a:solidFill>
                  <a:srgbClr val="FFFFFF"/>
                </a:solidFill>
                <a:latin typeface="Roboto"/>
                <a:cs typeface="Roboto"/>
              </a:rPr>
              <a:t>ins)</a:t>
            </a:r>
            <a:r>
              <a:rPr dirty="0" sz="2600" spc="-3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600" spc="-25">
                <a:solidFill>
                  <a:srgbClr val="FFFFFF"/>
                </a:solidFill>
                <a:latin typeface="Roboto"/>
                <a:cs typeface="Roboto"/>
              </a:rPr>
              <a:t>and </a:t>
            </a:r>
            <a:r>
              <a:rPr dirty="0" sz="2600">
                <a:solidFill>
                  <a:srgbClr val="FFFFFF"/>
                </a:solidFill>
                <a:latin typeface="Roboto"/>
                <a:cs typeface="Roboto"/>
              </a:rPr>
              <a:t>review</a:t>
            </a:r>
            <a:r>
              <a:rPr dirty="0" sz="2600" spc="-8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600">
                <a:solidFill>
                  <a:srgbClr val="FFFFFF"/>
                </a:solidFill>
                <a:latin typeface="Roboto"/>
                <a:cs typeface="Roboto"/>
              </a:rPr>
              <a:t>count/average</a:t>
            </a:r>
            <a:r>
              <a:rPr dirty="0" sz="2600" spc="-8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600" spc="-20">
                <a:solidFill>
                  <a:srgbClr val="FFFFFF"/>
                </a:solidFill>
                <a:latin typeface="Roboto"/>
                <a:cs typeface="Roboto"/>
              </a:rPr>
              <a:t>star </a:t>
            </a:r>
            <a:r>
              <a:rPr dirty="0" sz="2600" spc="-10">
                <a:solidFill>
                  <a:srgbClr val="FFFFFF"/>
                </a:solidFill>
                <a:latin typeface="Roboto"/>
                <a:cs typeface="Roboto"/>
              </a:rPr>
              <a:t>rating.</a:t>
            </a:r>
            <a:endParaRPr sz="2600">
              <a:latin typeface="Roboto"/>
              <a:cs typeface="Roboto"/>
            </a:endParaRPr>
          </a:p>
        </p:txBody>
      </p:sp>
      <p:sp>
        <p:nvSpPr>
          <p:cNvPr id="11" name="object 11" descr=""/>
          <p:cNvSpPr txBox="1"/>
          <p:nvPr/>
        </p:nvSpPr>
        <p:spPr>
          <a:xfrm>
            <a:off x="6696726" y="4399400"/>
            <a:ext cx="4895850" cy="485775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ct val="100000"/>
              </a:lnSpc>
            </a:pPr>
            <a:endParaRPr sz="26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6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6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6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6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6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930"/>
              </a:spcBef>
            </a:pPr>
            <a:endParaRPr sz="2600">
              <a:latin typeface="Times New Roman"/>
              <a:cs typeface="Times New Roman"/>
            </a:endParaRPr>
          </a:p>
          <a:p>
            <a:pPr algn="ctr" marL="170180" marR="163830" indent="-635">
              <a:lnSpc>
                <a:spcPct val="117800"/>
              </a:lnSpc>
            </a:pPr>
            <a:r>
              <a:rPr dirty="0" sz="2600">
                <a:solidFill>
                  <a:srgbClr val="FFFFFF"/>
                </a:solidFill>
                <a:latin typeface="Roboto"/>
                <a:cs typeface="Roboto"/>
              </a:rPr>
              <a:t>Analyze</a:t>
            </a:r>
            <a:r>
              <a:rPr dirty="0" sz="2600" spc="-4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600">
                <a:solidFill>
                  <a:srgbClr val="FFFFFF"/>
                </a:solidFill>
                <a:latin typeface="Roboto"/>
                <a:cs typeface="Roboto"/>
              </a:rPr>
              <a:t>the</a:t>
            </a:r>
            <a:r>
              <a:rPr dirty="0" sz="2600" spc="-3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600">
                <a:solidFill>
                  <a:srgbClr val="FFFFFF"/>
                </a:solidFill>
                <a:latin typeface="Roboto"/>
                <a:cs typeface="Roboto"/>
              </a:rPr>
              <a:t>impact</a:t>
            </a:r>
            <a:r>
              <a:rPr dirty="0" sz="2600" spc="-35">
                <a:solidFill>
                  <a:srgbClr val="FFFFFF"/>
                </a:solidFill>
                <a:latin typeface="Roboto"/>
                <a:cs typeface="Roboto"/>
              </a:rPr>
              <a:t> of </a:t>
            </a:r>
            <a:r>
              <a:rPr dirty="0" sz="2600">
                <a:solidFill>
                  <a:srgbClr val="FFFFFF"/>
                </a:solidFill>
                <a:latin typeface="Roboto"/>
                <a:cs typeface="Roboto"/>
              </a:rPr>
              <a:t>sentiment</a:t>
            </a:r>
            <a:r>
              <a:rPr dirty="0" sz="2600" spc="-5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600">
                <a:solidFill>
                  <a:srgbClr val="FFFFFF"/>
                </a:solidFill>
                <a:latin typeface="Roboto"/>
                <a:cs typeface="Roboto"/>
              </a:rPr>
              <a:t>on</a:t>
            </a:r>
            <a:r>
              <a:rPr dirty="0" sz="2600" spc="-5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600">
                <a:solidFill>
                  <a:srgbClr val="FFFFFF"/>
                </a:solidFill>
                <a:latin typeface="Roboto"/>
                <a:cs typeface="Roboto"/>
              </a:rPr>
              <a:t>review</a:t>
            </a:r>
            <a:r>
              <a:rPr dirty="0" sz="2600" spc="-5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600">
                <a:solidFill>
                  <a:srgbClr val="FFFFFF"/>
                </a:solidFill>
                <a:latin typeface="Roboto"/>
                <a:cs typeface="Roboto"/>
              </a:rPr>
              <a:t>count</a:t>
            </a:r>
            <a:r>
              <a:rPr dirty="0" sz="2600" spc="-5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600" spc="-25">
                <a:solidFill>
                  <a:srgbClr val="FFFFFF"/>
                </a:solidFill>
                <a:latin typeface="Roboto"/>
                <a:cs typeface="Roboto"/>
              </a:rPr>
              <a:t>and </a:t>
            </a:r>
            <a:r>
              <a:rPr dirty="0" sz="2600">
                <a:solidFill>
                  <a:srgbClr val="FFFFFF"/>
                </a:solidFill>
                <a:latin typeface="Roboto"/>
                <a:cs typeface="Roboto"/>
              </a:rPr>
              <a:t>average</a:t>
            </a:r>
            <a:r>
              <a:rPr dirty="0" sz="2600" spc="-5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600">
                <a:solidFill>
                  <a:srgbClr val="FFFFFF"/>
                </a:solidFill>
                <a:latin typeface="Roboto"/>
                <a:cs typeface="Roboto"/>
              </a:rPr>
              <a:t>star</a:t>
            </a:r>
            <a:r>
              <a:rPr dirty="0" sz="2600" spc="-5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600" spc="-10">
                <a:solidFill>
                  <a:srgbClr val="FFFFFF"/>
                </a:solidFill>
                <a:latin typeface="Roboto"/>
                <a:cs typeface="Roboto"/>
              </a:rPr>
              <a:t>rating.</a:t>
            </a:r>
            <a:endParaRPr sz="2600">
              <a:latin typeface="Roboto"/>
              <a:cs typeface="Roboto"/>
            </a:endParaRPr>
          </a:p>
        </p:txBody>
      </p:sp>
      <p:sp>
        <p:nvSpPr>
          <p:cNvPr id="12" name="object 12" descr=""/>
          <p:cNvSpPr txBox="1"/>
          <p:nvPr/>
        </p:nvSpPr>
        <p:spPr>
          <a:xfrm>
            <a:off x="12364751" y="4399400"/>
            <a:ext cx="4895850" cy="4857750"/>
          </a:xfrm>
          <a:prstGeom prst="rect">
            <a:avLst/>
          </a:prstGeom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ct val="100000"/>
              </a:lnSpc>
            </a:pPr>
            <a:endParaRPr sz="26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6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6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6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6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6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2765"/>
              </a:spcBef>
            </a:pPr>
            <a:endParaRPr sz="2600">
              <a:latin typeface="Times New Roman"/>
              <a:cs typeface="Times New Roman"/>
            </a:endParaRPr>
          </a:p>
          <a:p>
            <a:pPr marL="1510665" marR="951230" indent="-553720">
              <a:lnSpc>
                <a:spcPct val="117800"/>
              </a:lnSpc>
            </a:pPr>
            <a:r>
              <a:rPr dirty="0" sz="2600">
                <a:solidFill>
                  <a:srgbClr val="FFFFFF"/>
                </a:solidFill>
                <a:latin typeface="Roboto"/>
                <a:cs typeface="Roboto"/>
              </a:rPr>
              <a:t>Time</a:t>
            </a:r>
            <a:r>
              <a:rPr dirty="0" sz="2600" spc="-2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600">
                <a:solidFill>
                  <a:srgbClr val="FFFFFF"/>
                </a:solidFill>
                <a:latin typeface="Roboto"/>
                <a:cs typeface="Roboto"/>
              </a:rPr>
              <a:t>Trends</a:t>
            </a:r>
            <a:r>
              <a:rPr dirty="0" sz="2600" spc="-1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600">
                <a:solidFill>
                  <a:srgbClr val="FFFFFF"/>
                </a:solidFill>
                <a:latin typeface="Roboto"/>
                <a:cs typeface="Roboto"/>
              </a:rPr>
              <a:t>in</a:t>
            </a:r>
            <a:r>
              <a:rPr dirty="0" sz="2600" spc="-15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dirty="0" sz="2600" spc="-20">
                <a:solidFill>
                  <a:srgbClr val="FFFFFF"/>
                </a:solidFill>
                <a:latin typeface="Roboto"/>
                <a:cs typeface="Roboto"/>
              </a:rPr>
              <a:t>User </a:t>
            </a:r>
            <a:r>
              <a:rPr dirty="0" sz="2600" spc="-10">
                <a:solidFill>
                  <a:srgbClr val="FFFFFF"/>
                </a:solidFill>
                <a:latin typeface="Roboto"/>
                <a:cs typeface="Roboto"/>
              </a:rPr>
              <a:t>Engagement</a:t>
            </a:r>
            <a:endParaRPr sz="2600">
              <a:latin typeface="Roboto"/>
              <a:cs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7999" cy="10286999"/>
            </a:xfrm>
            <a:prstGeom prst="rect">
              <a:avLst/>
            </a:prstGeom>
          </p:spPr>
        </p:pic>
        <p:sp>
          <p:nvSpPr>
            <p:cNvPr id="4" name="object 4" descr=""/>
            <p:cNvSpPr/>
            <p:nvPr/>
          </p:nvSpPr>
          <p:spPr>
            <a:xfrm>
              <a:off x="1052512" y="1243012"/>
              <a:ext cx="4601210" cy="0"/>
            </a:xfrm>
            <a:custGeom>
              <a:avLst/>
              <a:gdLst/>
              <a:ahLst/>
              <a:cxnLst/>
              <a:rect l="l" t="t" r="r" b="b"/>
              <a:pathLst>
                <a:path w="4601210" h="0">
                  <a:moveTo>
                    <a:pt x="0" y="0"/>
                  </a:moveTo>
                  <a:lnTo>
                    <a:pt x="4601199" y="0"/>
                  </a:lnTo>
                </a:path>
              </a:pathLst>
            </a:custGeom>
            <a:ln w="47624">
              <a:solidFill>
                <a:srgbClr val="F7862B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554084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2100" spc="-270"/>
              <a:t>Hypothesis</a:t>
            </a:r>
            <a:endParaRPr sz="12100"/>
          </a:p>
        </p:txBody>
      </p:sp>
      <p:grpSp>
        <p:nvGrpSpPr>
          <p:cNvPr id="6" name="object 6" descr=""/>
          <p:cNvGrpSpPr/>
          <p:nvPr/>
        </p:nvGrpSpPr>
        <p:grpSpPr>
          <a:xfrm>
            <a:off x="1390649" y="4189891"/>
            <a:ext cx="114300" cy="3314700"/>
            <a:chOff x="1390649" y="4189891"/>
            <a:chExt cx="114300" cy="3314700"/>
          </a:xfrm>
        </p:grpSpPr>
        <p:pic>
          <p:nvPicPr>
            <p:cNvPr id="7" name="object 7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90649" y="4189891"/>
              <a:ext cx="114300" cy="114299"/>
            </a:xfrm>
            <a:prstGeom prst="rect">
              <a:avLst/>
            </a:prstGeom>
          </p:spPr>
        </p:pic>
        <p:pic>
          <p:nvPicPr>
            <p:cNvPr id="8" name="object 8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90649" y="5790091"/>
              <a:ext cx="114300" cy="114299"/>
            </a:xfrm>
            <a:prstGeom prst="rect">
              <a:avLst/>
            </a:prstGeom>
          </p:spPr>
        </p:pic>
        <p:pic>
          <p:nvPicPr>
            <p:cNvPr id="9" name="object 9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90649" y="7390290"/>
              <a:ext cx="114300" cy="114299"/>
            </a:xfrm>
            <a:prstGeom prst="rect">
              <a:avLst/>
            </a:prstGeom>
          </p:spPr>
        </p:pic>
      </p:grpSp>
      <p:sp>
        <p:nvSpPr>
          <p:cNvPr id="10" name="object 10" descr=""/>
          <p:cNvSpPr txBox="1"/>
          <p:nvPr/>
        </p:nvSpPr>
        <p:spPr>
          <a:xfrm>
            <a:off x="3553009" y="3892241"/>
            <a:ext cx="12021820" cy="109220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55244" marR="5080" indent="-43180">
              <a:lnSpc>
                <a:spcPct val="116700"/>
              </a:lnSpc>
              <a:spcBef>
                <a:spcPts val="90"/>
              </a:spcBef>
              <a:tabLst>
                <a:tab pos="1026794" algn="l"/>
                <a:tab pos="1617345" algn="l"/>
                <a:tab pos="2695575" algn="l"/>
                <a:tab pos="5344160" algn="l"/>
                <a:tab pos="6697980" algn="l"/>
                <a:tab pos="8559800" algn="l"/>
                <a:tab pos="9636125" algn="l"/>
                <a:tab pos="10566400" algn="l"/>
                <a:tab pos="11753850" algn="l"/>
              </a:tabLst>
            </a:pPr>
            <a:r>
              <a:rPr dirty="0" sz="3000" spc="105" b="1">
                <a:latin typeface="Arial"/>
                <a:cs typeface="Arial"/>
              </a:rPr>
              <a:t>vels</a:t>
            </a:r>
            <a:r>
              <a:rPr dirty="0" sz="3000" b="1">
                <a:latin typeface="Arial"/>
                <a:cs typeface="Arial"/>
              </a:rPr>
              <a:t>	</a:t>
            </a:r>
            <a:r>
              <a:rPr dirty="0" sz="3000" spc="50" b="1">
                <a:latin typeface="Arial"/>
                <a:cs typeface="Arial"/>
              </a:rPr>
              <a:t>of</a:t>
            </a:r>
            <a:r>
              <a:rPr dirty="0" sz="3000" b="1">
                <a:latin typeface="Arial"/>
                <a:cs typeface="Arial"/>
              </a:rPr>
              <a:t>	</a:t>
            </a:r>
            <a:r>
              <a:rPr dirty="0" sz="3000" spc="100" b="1">
                <a:latin typeface="Arial"/>
                <a:cs typeface="Arial"/>
              </a:rPr>
              <a:t>user</a:t>
            </a:r>
            <a:r>
              <a:rPr dirty="0" sz="3000" b="1">
                <a:latin typeface="Arial"/>
                <a:cs typeface="Arial"/>
              </a:rPr>
              <a:t>	</a:t>
            </a:r>
            <a:r>
              <a:rPr dirty="0" sz="3000" spc="130" b="1">
                <a:latin typeface="Arial"/>
                <a:cs typeface="Arial"/>
              </a:rPr>
              <a:t>engagement</a:t>
            </a:r>
            <a:r>
              <a:rPr dirty="0" sz="3000" b="1">
                <a:latin typeface="Arial"/>
                <a:cs typeface="Arial"/>
              </a:rPr>
              <a:t>	</a:t>
            </a:r>
            <a:r>
              <a:rPr dirty="0" sz="3000" spc="120" b="1">
                <a:latin typeface="Arial"/>
                <a:cs typeface="Arial"/>
              </a:rPr>
              <a:t>(more</a:t>
            </a:r>
            <a:r>
              <a:rPr dirty="0" sz="3000" b="1">
                <a:latin typeface="Arial"/>
                <a:cs typeface="Arial"/>
              </a:rPr>
              <a:t>	</a:t>
            </a:r>
            <a:r>
              <a:rPr dirty="0" sz="3000" spc="130" b="1">
                <a:latin typeface="Arial"/>
                <a:cs typeface="Arial"/>
              </a:rPr>
              <a:t>reviews,</a:t>
            </a:r>
            <a:r>
              <a:rPr dirty="0" sz="3000" b="1">
                <a:latin typeface="Arial"/>
                <a:cs typeface="Arial"/>
              </a:rPr>
              <a:t>	</a:t>
            </a:r>
            <a:r>
              <a:rPr dirty="0" sz="3000" spc="110" b="1">
                <a:latin typeface="Arial"/>
                <a:cs typeface="Arial"/>
              </a:rPr>
              <a:t>tips,</a:t>
            </a:r>
            <a:r>
              <a:rPr dirty="0" sz="3000" b="1">
                <a:latin typeface="Arial"/>
                <a:cs typeface="Arial"/>
              </a:rPr>
              <a:t>	</a:t>
            </a:r>
            <a:r>
              <a:rPr dirty="0" sz="3000" spc="80" b="1">
                <a:latin typeface="Arial"/>
                <a:cs typeface="Arial"/>
              </a:rPr>
              <a:t>and</a:t>
            </a:r>
            <a:r>
              <a:rPr dirty="0" sz="3000" b="1">
                <a:latin typeface="Arial"/>
                <a:cs typeface="Arial"/>
              </a:rPr>
              <a:t>	</a:t>
            </a:r>
            <a:r>
              <a:rPr dirty="0" sz="3000" spc="55" b="1">
                <a:latin typeface="Arial"/>
                <a:cs typeface="Arial"/>
              </a:rPr>
              <a:t>ch</a:t>
            </a:r>
            <a:r>
              <a:rPr dirty="0" sz="3000" b="1">
                <a:latin typeface="Arial"/>
                <a:cs typeface="Arial"/>
              </a:rPr>
              <a:t>	</a:t>
            </a:r>
            <a:r>
              <a:rPr dirty="0" sz="3000" spc="150" b="1">
                <a:latin typeface="Arial"/>
                <a:cs typeface="Arial"/>
              </a:rPr>
              <a:t>-</a:t>
            </a:r>
            <a:r>
              <a:rPr dirty="0" sz="3000" spc="-50" b="1">
                <a:latin typeface="Arial"/>
                <a:cs typeface="Arial"/>
              </a:rPr>
              <a:t>i </a:t>
            </a:r>
            <a:r>
              <a:rPr dirty="0" sz="3000" spc="110" b="1">
                <a:latin typeface="Arial"/>
                <a:cs typeface="Arial"/>
              </a:rPr>
              <a:t>with</a:t>
            </a:r>
            <a:r>
              <a:rPr dirty="0" sz="3000" spc="315" b="1">
                <a:latin typeface="Arial"/>
                <a:cs typeface="Arial"/>
              </a:rPr>
              <a:t> </a:t>
            </a:r>
            <a:r>
              <a:rPr dirty="0" sz="3000" spc="125" b="1">
                <a:latin typeface="Arial"/>
                <a:cs typeface="Arial"/>
              </a:rPr>
              <a:t>higher</a:t>
            </a:r>
            <a:r>
              <a:rPr dirty="0" sz="3000" spc="320" b="1">
                <a:latin typeface="Arial"/>
                <a:cs typeface="Arial"/>
              </a:rPr>
              <a:t> </a:t>
            </a:r>
            <a:r>
              <a:rPr dirty="0" sz="3000" spc="135" b="1">
                <a:latin typeface="Arial"/>
                <a:cs typeface="Arial"/>
              </a:rPr>
              <a:t>review</a:t>
            </a:r>
            <a:r>
              <a:rPr dirty="0" sz="3000" spc="315" b="1">
                <a:latin typeface="Arial"/>
                <a:cs typeface="Arial"/>
              </a:rPr>
              <a:t> </a:t>
            </a:r>
            <a:r>
              <a:rPr dirty="0" sz="3000" spc="130" b="1">
                <a:latin typeface="Arial"/>
                <a:cs typeface="Arial"/>
              </a:rPr>
              <a:t>counts</a:t>
            </a:r>
            <a:r>
              <a:rPr dirty="0" sz="3000" spc="320" b="1">
                <a:latin typeface="Arial"/>
                <a:cs typeface="Arial"/>
              </a:rPr>
              <a:t> </a:t>
            </a:r>
            <a:r>
              <a:rPr dirty="0" sz="3000" spc="105" b="1">
                <a:latin typeface="Arial"/>
                <a:cs typeface="Arial"/>
              </a:rPr>
              <a:t>and</a:t>
            </a:r>
            <a:r>
              <a:rPr dirty="0" sz="3000" spc="320" b="1">
                <a:latin typeface="Arial"/>
                <a:cs typeface="Arial"/>
              </a:rPr>
              <a:t> </a:t>
            </a:r>
            <a:r>
              <a:rPr dirty="0" sz="3000" spc="135" b="1">
                <a:latin typeface="Arial"/>
                <a:cs typeface="Arial"/>
              </a:rPr>
              <a:t>ratings</a:t>
            </a:r>
            <a:r>
              <a:rPr dirty="0" sz="3000" spc="315" b="1">
                <a:latin typeface="Arial"/>
                <a:cs typeface="Arial"/>
              </a:rPr>
              <a:t> </a:t>
            </a:r>
            <a:r>
              <a:rPr dirty="0" sz="3000" spc="100" b="1">
                <a:latin typeface="Arial"/>
                <a:cs typeface="Arial"/>
              </a:rPr>
              <a:t>for</a:t>
            </a:r>
            <a:r>
              <a:rPr dirty="0" sz="3000" spc="320" b="1">
                <a:latin typeface="Arial"/>
                <a:cs typeface="Arial"/>
              </a:rPr>
              <a:t> </a:t>
            </a:r>
            <a:r>
              <a:rPr dirty="0" sz="3000" spc="135" b="1">
                <a:latin typeface="Arial"/>
                <a:cs typeface="Arial"/>
              </a:rPr>
              <a:t>restaurants</a:t>
            </a:r>
            <a:endParaRPr sz="3000">
              <a:latin typeface="Arial"/>
              <a:cs typeface="Arial"/>
            </a:endParaRPr>
          </a:p>
        </p:txBody>
      </p:sp>
      <p:sp>
        <p:nvSpPr>
          <p:cNvPr id="11" name="object 11" descr=""/>
          <p:cNvSpPr txBox="1"/>
          <p:nvPr/>
        </p:nvSpPr>
        <p:spPr>
          <a:xfrm>
            <a:off x="15356850" y="7164040"/>
            <a:ext cx="451484" cy="487680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3000" spc="50" b="1">
                <a:latin typeface="Arial"/>
                <a:cs typeface="Arial"/>
              </a:rPr>
              <a:t>wi</a:t>
            </a:r>
            <a:endParaRPr sz="3000">
              <a:latin typeface="Arial"/>
              <a:cs typeface="Arial"/>
            </a:endParaRPr>
          </a:p>
        </p:txBody>
      </p:sp>
      <p:sp>
        <p:nvSpPr>
          <p:cNvPr id="12" name="object 12" descr=""/>
          <p:cNvSpPr txBox="1"/>
          <p:nvPr/>
        </p:nvSpPr>
        <p:spPr>
          <a:xfrm>
            <a:off x="1670546" y="5492441"/>
            <a:ext cx="12660630" cy="269240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 marR="131445" indent="1785620">
              <a:lnSpc>
                <a:spcPct val="116700"/>
              </a:lnSpc>
              <a:spcBef>
                <a:spcPts val="90"/>
              </a:spcBef>
              <a:tabLst>
                <a:tab pos="3945254" algn="l"/>
                <a:tab pos="6178550" algn="l"/>
                <a:tab pos="6715125" algn="l"/>
                <a:tab pos="8417560" algn="l"/>
                <a:tab pos="9315450" algn="l"/>
                <a:tab pos="10233025" algn="l"/>
              </a:tabLst>
            </a:pPr>
            <a:r>
              <a:rPr dirty="0" sz="3000" spc="130" b="1">
                <a:latin typeface="Arial"/>
                <a:cs typeface="Arial"/>
              </a:rPr>
              <a:t>sentiment</a:t>
            </a:r>
            <a:r>
              <a:rPr dirty="0" sz="3000" b="1">
                <a:latin typeface="Arial"/>
                <a:cs typeface="Arial"/>
              </a:rPr>
              <a:t>	</a:t>
            </a:r>
            <a:r>
              <a:rPr dirty="0" sz="3000" spc="135" b="1">
                <a:latin typeface="Arial"/>
                <a:cs typeface="Arial"/>
              </a:rPr>
              <a:t>expressed</a:t>
            </a:r>
            <a:r>
              <a:rPr dirty="0" sz="3000" b="1">
                <a:latin typeface="Arial"/>
                <a:cs typeface="Arial"/>
              </a:rPr>
              <a:t>	</a:t>
            </a:r>
            <a:r>
              <a:rPr dirty="0" sz="3000" spc="50" b="1">
                <a:latin typeface="Arial"/>
                <a:cs typeface="Arial"/>
              </a:rPr>
              <a:t>in</a:t>
            </a:r>
            <a:r>
              <a:rPr dirty="0" sz="3000" b="1">
                <a:latin typeface="Arial"/>
                <a:cs typeface="Arial"/>
              </a:rPr>
              <a:t>	</a:t>
            </a:r>
            <a:r>
              <a:rPr dirty="0" sz="3000" spc="125" b="1">
                <a:latin typeface="Arial"/>
                <a:cs typeface="Arial"/>
              </a:rPr>
              <a:t>reviews</a:t>
            </a:r>
            <a:r>
              <a:rPr dirty="0" sz="3000" b="1">
                <a:latin typeface="Arial"/>
                <a:cs typeface="Arial"/>
              </a:rPr>
              <a:t>	</a:t>
            </a:r>
            <a:r>
              <a:rPr dirty="0" sz="3000" spc="80" b="1">
                <a:latin typeface="Arial"/>
                <a:cs typeface="Arial"/>
              </a:rPr>
              <a:t>and</a:t>
            </a:r>
            <a:r>
              <a:rPr dirty="0" sz="3000" b="1">
                <a:latin typeface="Arial"/>
                <a:cs typeface="Arial"/>
              </a:rPr>
              <a:t>	</a:t>
            </a:r>
            <a:r>
              <a:rPr dirty="0" sz="3000" spc="95" b="1">
                <a:latin typeface="Arial"/>
                <a:cs typeface="Arial"/>
              </a:rPr>
              <a:t>tips</a:t>
            </a:r>
            <a:r>
              <a:rPr dirty="0" sz="3000" b="1">
                <a:latin typeface="Arial"/>
                <a:cs typeface="Arial"/>
              </a:rPr>
              <a:t>	</a:t>
            </a:r>
            <a:r>
              <a:rPr dirty="0" sz="3000" spc="130" b="1">
                <a:latin typeface="Arial"/>
                <a:cs typeface="Arial"/>
              </a:rPr>
              <a:t>contributes </a:t>
            </a:r>
            <a:r>
              <a:rPr dirty="0" sz="3000" spc="135" b="1">
                <a:latin typeface="Arial"/>
                <a:cs typeface="Arial"/>
              </a:rPr>
              <a:t>overall</a:t>
            </a:r>
            <a:r>
              <a:rPr dirty="0" sz="3000" spc="315" b="1">
                <a:latin typeface="Arial"/>
                <a:cs typeface="Arial"/>
              </a:rPr>
              <a:t> </a:t>
            </a:r>
            <a:r>
              <a:rPr dirty="0" sz="3000" spc="135" b="1">
                <a:latin typeface="Arial"/>
                <a:cs typeface="Arial"/>
              </a:rPr>
              <a:t>ratings</a:t>
            </a:r>
            <a:r>
              <a:rPr dirty="0" sz="3000" spc="315" b="1">
                <a:latin typeface="Arial"/>
                <a:cs typeface="Arial"/>
              </a:rPr>
              <a:t> </a:t>
            </a:r>
            <a:r>
              <a:rPr dirty="0" sz="3000" spc="105" b="1">
                <a:latin typeface="Arial"/>
                <a:cs typeface="Arial"/>
              </a:rPr>
              <a:t>and</a:t>
            </a:r>
            <a:r>
              <a:rPr dirty="0" sz="3000" spc="315" b="1">
                <a:latin typeface="Arial"/>
                <a:cs typeface="Arial"/>
              </a:rPr>
              <a:t> </a:t>
            </a:r>
            <a:r>
              <a:rPr dirty="0" sz="3000" spc="135" b="1">
                <a:latin typeface="Arial"/>
                <a:cs typeface="Arial"/>
              </a:rPr>
              <a:t>review</a:t>
            </a:r>
            <a:r>
              <a:rPr dirty="0" sz="3000" spc="315" b="1">
                <a:latin typeface="Arial"/>
                <a:cs typeface="Arial"/>
              </a:rPr>
              <a:t> </a:t>
            </a:r>
            <a:r>
              <a:rPr dirty="0" sz="3000" spc="130" b="1">
                <a:latin typeface="Arial"/>
                <a:cs typeface="Arial"/>
              </a:rPr>
              <a:t>counts</a:t>
            </a:r>
            <a:r>
              <a:rPr dirty="0" sz="3000" spc="315" b="1">
                <a:latin typeface="Arial"/>
                <a:cs typeface="Arial"/>
              </a:rPr>
              <a:t> </a:t>
            </a:r>
            <a:r>
              <a:rPr dirty="0" sz="3000" spc="100" b="1">
                <a:latin typeface="Arial"/>
                <a:cs typeface="Arial"/>
              </a:rPr>
              <a:t>for</a:t>
            </a:r>
            <a:r>
              <a:rPr dirty="0" sz="3000" spc="315" b="1">
                <a:latin typeface="Arial"/>
                <a:cs typeface="Arial"/>
              </a:rPr>
              <a:t> </a:t>
            </a:r>
            <a:r>
              <a:rPr dirty="0" sz="3000" spc="135" b="1">
                <a:latin typeface="Arial"/>
                <a:cs typeface="Arial"/>
              </a:rPr>
              <a:t>restaurants.</a:t>
            </a:r>
            <a:endParaRPr sz="30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750"/>
              </a:spcBef>
            </a:pPr>
            <a:endParaRPr sz="3000">
              <a:latin typeface="Arial"/>
              <a:cs typeface="Arial"/>
            </a:endParaRPr>
          </a:p>
          <a:p>
            <a:pPr marL="12700" marR="5080">
              <a:lnSpc>
                <a:spcPct val="116700"/>
              </a:lnSpc>
              <a:tabLst>
                <a:tab pos="2590165" algn="l"/>
                <a:tab pos="5446395" algn="l"/>
                <a:tab pos="6733540" algn="l"/>
                <a:tab pos="7998459" algn="l"/>
                <a:tab pos="8754745" algn="l"/>
                <a:tab pos="11119485" algn="l"/>
              </a:tabLst>
            </a:pPr>
            <a:r>
              <a:rPr dirty="0" sz="3000" spc="130" b="1">
                <a:latin typeface="Arial"/>
                <a:cs typeface="Arial"/>
              </a:rPr>
              <a:t>Consistent</a:t>
            </a:r>
            <a:r>
              <a:rPr dirty="0" sz="3000" b="1">
                <a:latin typeface="Arial"/>
                <a:cs typeface="Arial"/>
              </a:rPr>
              <a:t>	</a:t>
            </a:r>
            <a:r>
              <a:rPr dirty="0" sz="3000" spc="130" b="1">
                <a:latin typeface="Arial"/>
                <a:cs typeface="Arial"/>
              </a:rPr>
              <a:t>engagement</a:t>
            </a:r>
            <a:r>
              <a:rPr dirty="0" sz="3000" b="1">
                <a:latin typeface="Arial"/>
                <a:cs typeface="Arial"/>
              </a:rPr>
              <a:t>	</a:t>
            </a:r>
            <a:r>
              <a:rPr dirty="0" sz="3000" spc="100" b="1">
                <a:latin typeface="Arial"/>
                <a:cs typeface="Arial"/>
              </a:rPr>
              <a:t>over</a:t>
            </a:r>
            <a:r>
              <a:rPr dirty="0" sz="3000" b="1">
                <a:latin typeface="Arial"/>
                <a:cs typeface="Arial"/>
              </a:rPr>
              <a:t>	</a:t>
            </a:r>
            <a:r>
              <a:rPr dirty="0" sz="3000" spc="100" b="1">
                <a:latin typeface="Arial"/>
                <a:cs typeface="Arial"/>
              </a:rPr>
              <a:t>time</a:t>
            </a:r>
            <a:r>
              <a:rPr dirty="0" sz="3000" b="1">
                <a:latin typeface="Arial"/>
                <a:cs typeface="Arial"/>
              </a:rPr>
              <a:t>	</a:t>
            </a:r>
            <a:r>
              <a:rPr dirty="0" sz="3000" spc="55" b="1">
                <a:latin typeface="Arial"/>
                <a:cs typeface="Arial"/>
              </a:rPr>
              <a:t>is</a:t>
            </a:r>
            <a:r>
              <a:rPr dirty="0" sz="3000" b="1">
                <a:latin typeface="Arial"/>
                <a:cs typeface="Arial"/>
              </a:rPr>
              <a:t>	</a:t>
            </a:r>
            <a:r>
              <a:rPr dirty="0" sz="3000" spc="130" b="1">
                <a:latin typeface="Arial"/>
                <a:cs typeface="Arial"/>
              </a:rPr>
              <a:t>positively</a:t>
            </a:r>
            <a:r>
              <a:rPr dirty="0" sz="3000" b="1">
                <a:latin typeface="Arial"/>
                <a:cs typeface="Arial"/>
              </a:rPr>
              <a:t>	</a:t>
            </a:r>
            <a:r>
              <a:rPr dirty="0" sz="3000" spc="130" b="1">
                <a:latin typeface="Arial"/>
                <a:cs typeface="Arial"/>
              </a:rPr>
              <a:t>associa </a:t>
            </a:r>
            <a:r>
              <a:rPr dirty="0" sz="3000" spc="140" b="1">
                <a:latin typeface="Arial"/>
                <a:cs typeface="Arial"/>
              </a:rPr>
              <a:t>sustained</a:t>
            </a:r>
            <a:r>
              <a:rPr dirty="0" sz="3000" spc="325" b="1">
                <a:latin typeface="Arial"/>
                <a:cs typeface="Arial"/>
              </a:rPr>
              <a:t> </a:t>
            </a:r>
            <a:r>
              <a:rPr dirty="0" sz="3000" spc="135" b="1">
                <a:latin typeface="Arial"/>
                <a:cs typeface="Arial"/>
              </a:rPr>
              <a:t>business</a:t>
            </a:r>
            <a:r>
              <a:rPr dirty="0" sz="3000" spc="330" b="1">
                <a:latin typeface="Arial"/>
                <a:cs typeface="Arial"/>
              </a:rPr>
              <a:t> </a:t>
            </a:r>
            <a:r>
              <a:rPr dirty="0" sz="3000" spc="140" b="1">
                <a:latin typeface="Arial"/>
                <a:cs typeface="Arial"/>
              </a:rPr>
              <a:t>success</a:t>
            </a:r>
            <a:r>
              <a:rPr dirty="0" sz="3000" spc="330" b="1">
                <a:latin typeface="Arial"/>
                <a:cs typeface="Arial"/>
              </a:rPr>
              <a:t> </a:t>
            </a:r>
            <a:r>
              <a:rPr dirty="0" sz="3000" spc="100" b="1">
                <a:latin typeface="Arial"/>
                <a:cs typeface="Arial"/>
              </a:rPr>
              <a:t>for</a:t>
            </a:r>
            <a:r>
              <a:rPr dirty="0" sz="3000" spc="325" b="1">
                <a:latin typeface="Arial"/>
                <a:cs typeface="Arial"/>
              </a:rPr>
              <a:t> </a:t>
            </a:r>
            <a:r>
              <a:rPr dirty="0" sz="3000" spc="135" b="1">
                <a:latin typeface="Arial"/>
                <a:cs typeface="Arial"/>
              </a:rPr>
              <a:t>restaurants.</a:t>
            </a:r>
            <a:endParaRPr sz="30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7999" cy="10286999"/>
            </a:xfrm>
            <a:prstGeom prst="rect">
              <a:avLst/>
            </a:prstGeom>
          </p:spPr>
        </p:pic>
        <p:sp>
          <p:nvSpPr>
            <p:cNvPr id="4" name="object 4" descr=""/>
            <p:cNvSpPr/>
            <p:nvPr/>
          </p:nvSpPr>
          <p:spPr>
            <a:xfrm>
              <a:off x="1052512" y="1243012"/>
              <a:ext cx="4601210" cy="0"/>
            </a:xfrm>
            <a:custGeom>
              <a:avLst/>
              <a:gdLst/>
              <a:ahLst/>
              <a:cxnLst/>
              <a:rect l="l" t="t" r="r" b="b"/>
              <a:pathLst>
                <a:path w="4601210" h="0">
                  <a:moveTo>
                    <a:pt x="0" y="0"/>
                  </a:moveTo>
                  <a:lnTo>
                    <a:pt x="4601199" y="0"/>
                  </a:lnTo>
                </a:path>
              </a:pathLst>
            </a:custGeom>
            <a:ln w="47624">
              <a:solidFill>
                <a:srgbClr val="F7862B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547186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12100"/>
              <a:t>Data</a:t>
            </a:r>
            <a:r>
              <a:rPr dirty="0" sz="12100" spc="-670"/>
              <a:t> </a:t>
            </a:r>
            <a:r>
              <a:rPr dirty="0" sz="12100" spc="-10"/>
              <a:t>Overview</a:t>
            </a:r>
            <a:endParaRPr sz="12100"/>
          </a:p>
        </p:txBody>
      </p:sp>
      <p:grpSp>
        <p:nvGrpSpPr>
          <p:cNvPr id="6" name="object 6" descr=""/>
          <p:cNvGrpSpPr/>
          <p:nvPr/>
        </p:nvGrpSpPr>
        <p:grpSpPr>
          <a:xfrm>
            <a:off x="1390649" y="4189891"/>
            <a:ext cx="114300" cy="3848100"/>
            <a:chOff x="1390649" y="4189891"/>
            <a:chExt cx="114300" cy="3848100"/>
          </a:xfrm>
        </p:grpSpPr>
        <p:pic>
          <p:nvPicPr>
            <p:cNvPr id="7" name="object 7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90649" y="4189891"/>
              <a:ext cx="114300" cy="114299"/>
            </a:xfrm>
            <a:prstGeom prst="rect">
              <a:avLst/>
            </a:prstGeom>
          </p:spPr>
        </p:pic>
        <p:pic>
          <p:nvPicPr>
            <p:cNvPr id="8" name="object 8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90649" y="5790091"/>
              <a:ext cx="114300" cy="114299"/>
            </a:xfrm>
            <a:prstGeom prst="rect">
              <a:avLst/>
            </a:prstGeom>
          </p:spPr>
        </p:pic>
        <p:pic>
          <p:nvPicPr>
            <p:cNvPr id="9" name="object 9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90649" y="6856890"/>
              <a:ext cx="114300" cy="114299"/>
            </a:xfrm>
            <a:prstGeom prst="rect">
              <a:avLst/>
            </a:prstGeom>
          </p:spPr>
        </p:pic>
        <p:pic>
          <p:nvPicPr>
            <p:cNvPr id="10" name="object 10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390649" y="7923690"/>
              <a:ext cx="114300" cy="114299"/>
            </a:xfrm>
            <a:prstGeom prst="rect">
              <a:avLst/>
            </a:prstGeom>
          </p:spPr>
        </p:pic>
      </p:grpSp>
      <p:sp>
        <p:nvSpPr>
          <p:cNvPr id="11" name="object 11" descr=""/>
          <p:cNvSpPr txBox="1"/>
          <p:nvPr/>
        </p:nvSpPr>
        <p:spPr>
          <a:xfrm>
            <a:off x="1670546" y="3892241"/>
            <a:ext cx="14072869" cy="429260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854835" marR="5080" indent="50165">
              <a:lnSpc>
                <a:spcPct val="116700"/>
              </a:lnSpc>
              <a:spcBef>
                <a:spcPts val="90"/>
              </a:spcBef>
              <a:tabLst>
                <a:tab pos="2675255" algn="l"/>
                <a:tab pos="3190875" algn="l"/>
                <a:tab pos="3580129" algn="l"/>
                <a:tab pos="5092700" algn="l"/>
                <a:tab pos="5650230" algn="l"/>
                <a:tab pos="6696709" algn="l"/>
                <a:tab pos="7594600" algn="l"/>
                <a:tab pos="8471535" algn="l"/>
                <a:tab pos="10956290" algn="l"/>
                <a:tab pos="12256135" algn="l"/>
                <a:tab pos="13611860" algn="l"/>
              </a:tabLst>
            </a:pPr>
            <a:r>
              <a:rPr dirty="0" sz="3000" spc="85" b="1">
                <a:latin typeface="Arial"/>
                <a:cs typeface="Arial"/>
              </a:rPr>
              <a:t>set</a:t>
            </a:r>
            <a:r>
              <a:rPr dirty="0" sz="3000" b="1">
                <a:latin typeface="Arial"/>
                <a:cs typeface="Arial"/>
              </a:rPr>
              <a:t>	</a:t>
            </a:r>
            <a:r>
              <a:rPr dirty="0" sz="3000" spc="55" b="1">
                <a:latin typeface="Arial"/>
                <a:cs typeface="Arial"/>
              </a:rPr>
              <a:t>is</a:t>
            </a:r>
            <a:r>
              <a:rPr dirty="0" sz="3000" b="1">
                <a:latin typeface="Arial"/>
                <a:cs typeface="Arial"/>
              </a:rPr>
              <a:t>	</a:t>
            </a:r>
            <a:r>
              <a:rPr dirty="0" sz="3000" spc="-50" b="1">
                <a:latin typeface="Arial"/>
                <a:cs typeface="Arial"/>
              </a:rPr>
              <a:t>a</a:t>
            </a:r>
            <a:r>
              <a:rPr dirty="0" sz="3000" b="1">
                <a:latin typeface="Arial"/>
                <a:cs typeface="Arial"/>
              </a:rPr>
              <a:t>	</a:t>
            </a:r>
            <a:r>
              <a:rPr dirty="0" sz="3000" spc="120" b="1">
                <a:latin typeface="Arial"/>
                <a:cs typeface="Arial"/>
              </a:rPr>
              <a:t>subset</a:t>
            </a:r>
            <a:r>
              <a:rPr dirty="0" sz="3000" b="1">
                <a:latin typeface="Arial"/>
                <a:cs typeface="Arial"/>
              </a:rPr>
              <a:t>	</a:t>
            </a:r>
            <a:r>
              <a:rPr dirty="0" sz="3000" spc="50" b="1">
                <a:latin typeface="Arial"/>
                <a:cs typeface="Arial"/>
              </a:rPr>
              <a:t>of</a:t>
            </a:r>
            <a:r>
              <a:rPr dirty="0" sz="3000" b="1">
                <a:latin typeface="Arial"/>
                <a:cs typeface="Arial"/>
              </a:rPr>
              <a:t>	</a:t>
            </a:r>
            <a:r>
              <a:rPr dirty="0" sz="3000" spc="100" b="1">
                <a:latin typeface="Arial"/>
                <a:cs typeface="Arial"/>
              </a:rPr>
              <a:t>Yelp</a:t>
            </a:r>
            <a:r>
              <a:rPr dirty="0" sz="3000" b="1">
                <a:latin typeface="Arial"/>
                <a:cs typeface="Arial"/>
              </a:rPr>
              <a:t>	</a:t>
            </a:r>
            <a:r>
              <a:rPr dirty="0" sz="3000" spc="80" b="1">
                <a:latin typeface="Arial"/>
                <a:cs typeface="Arial"/>
              </a:rPr>
              <a:t>and</a:t>
            </a:r>
            <a:r>
              <a:rPr dirty="0" sz="3000" b="1">
                <a:latin typeface="Arial"/>
                <a:cs typeface="Arial"/>
              </a:rPr>
              <a:t>	</a:t>
            </a:r>
            <a:r>
              <a:rPr dirty="0" sz="3000" spc="85" b="1">
                <a:latin typeface="Arial"/>
                <a:cs typeface="Arial"/>
              </a:rPr>
              <a:t>has</a:t>
            </a:r>
            <a:r>
              <a:rPr dirty="0" sz="3000" b="1">
                <a:latin typeface="Arial"/>
                <a:cs typeface="Arial"/>
              </a:rPr>
              <a:t>	</a:t>
            </a:r>
            <a:r>
              <a:rPr dirty="0" sz="3000" spc="130" b="1">
                <a:latin typeface="Arial"/>
                <a:cs typeface="Arial"/>
              </a:rPr>
              <a:t>information</a:t>
            </a:r>
            <a:r>
              <a:rPr dirty="0" sz="3000" b="1">
                <a:latin typeface="Arial"/>
                <a:cs typeface="Arial"/>
              </a:rPr>
              <a:t>	</a:t>
            </a:r>
            <a:r>
              <a:rPr dirty="0" sz="3000" spc="110" b="1">
                <a:latin typeface="Arial"/>
                <a:cs typeface="Arial"/>
              </a:rPr>
              <a:t>about</a:t>
            </a:r>
            <a:r>
              <a:rPr dirty="0" sz="3000" b="1">
                <a:latin typeface="Arial"/>
                <a:cs typeface="Arial"/>
              </a:rPr>
              <a:t>	</a:t>
            </a:r>
            <a:r>
              <a:rPr dirty="0" sz="3000" spc="80" b="1">
                <a:latin typeface="Arial"/>
                <a:cs typeface="Arial"/>
              </a:rPr>
              <a:t>bus</a:t>
            </a:r>
            <a:r>
              <a:rPr dirty="0" sz="3000" b="1">
                <a:latin typeface="Arial"/>
                <a:cs typeface="Arial"/>
              </a:rPr>
              <a:t>	</a:t>
            </a:r>
            <a:r>
              <a:rPr dirty="0" sz="3000" spc="65" b="1">
                <a:latin typeface="Arial"/>
                <a:cs typeface="Arial"/>
              </a:rPr>
              <a:t>ss </a:t>
            </a:r>
            <a:r>
              <a:rPr dirty="0" sz="3000" spc="140" b="1">
                <a:latin typeface="Arial"/>
                <a:cs typeface="Arial"/>
              </a:rPr>
              <a:t>metropolitan</a:t>
            </a:r>
            <a:r>
              <a:rPr dirty="0" sz="3000" spc="315" b="1">
                <a:latin typeface="Arial"/>
                <a:cs typeface="Arial"/>
              </a:rPr>
              <a:t> </a:t>
            </a:r>
            <a:r>
              <a:rPr dirty="0" sz="3000" spc="135" b="1">
                <a:latin typeface="Arial"/>
                <a:cs typeface="Arial"/>
              </a:rPr>
              <a:t>areas</a:t>
            </a:r>
            <a:r>
              <a:rPr dirty="0" sz="3000" spc="320" b="1">
                <a:latin typeface="Arial"/>
                <a:cs typeface="Arial"/>
              </a:rPr>
              <a:t> </a:t>
            </a:r>
            <a:r>
              <a:rPr dirty="0" sz="3000" spc="75" b="1">
                <a:latin typeface="Arial"/>
                <a:cs typeface="Arial"/>
              </a:rPr>
              <a:t>in</a:t>
            </a:r>
            <a:r>
              <a:rPr dirty="0" sz="3000" spc="320" b="1">
                <a:latin typeface="Arial"/>
                <a:cs typeface="Arial"/>
              </a:rPr>
              <a:t> </a:t>
            </a:r>
            <a:r>
              <a:rPr dirty="0" sz="3000" spc="105" b="1">
                <a:latin typeface="Arial"/>
                <a:cs typeface="Arial"/>
              </a:rPr>
              <a:t>the</a:t>
            </a:r>
            <a:r>
              <a:rPr dirty="0" sz="3000" spc="315" b="1">
                <a:latin typeface="Arial"/>
                <a:cs typeface="Arial"/>
              </a:rPr>
              <a:t> </a:t>
            </a:r>
            <a:r>
              <a:rPr dirty="0" sz="3000" spc="120" b="1">
                <a:latin typeface="Arial"/>
                <a:cs typeface="Arial"/>
              </a:rPr>
              <a:t>USA</a:t>
            </a:r>
            <a:r>
              <a:rPr dirty="0" sz="3000" spc="320" b="1">
                <a:latin typeface="Arial"/>
                <a:cs typeface="Arial"/>
              </a:rPr>
              <a:t> </a:t>
            </a:r>
            <a:r>
              <a:rPr dirty="0" sz="3000" spc="105" b="1">
                <a:latin typeface="Arial"/>
                <a:cs typeface="Arial"/>
              </a:rPr>
              <a:t>and</a:t>
            </a:r>
            <a:r>
              <a:rPr dirty="0" sz="3000" spc="320" b="1">
                <a:latin typeface="Arial"/>
                <a:cs typeface="Arial"/>
              </a:rPr>
              <a:t> </a:t>
            </a:r>
            <a:r>
              <a:rPr dirty="0" sz="3000" spc="125" b="1">
                <a:latin typeface="Arial"/>
                <a:cs typeface="Arial"/>
              </a:rPr>
              <a:t>Canada.</a:t>
            </a:r>
            <a:endParaRPr sz="30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350"/>
              </a:spcBef>
            </a:pPr>
            <a:endParaRPr sz="3000">
              <a:latin typeface="Arial"/>
              <a:cs typeface="Arial"/>
            </a:endParaRPr>
          </a:p>
          <a:p>
            <a:pPr marL="1684655">
              <a:lnSpc>
                <a:spcPct val="100000"/>
              </a:lnSpc>
            </a:pPr>
            <a:r>
              <a:rPr dirty="0" sz="3000" spc="114" b="1">
                <a:latin typeface="Arial"/>
                <a:cs typeface="Arial"/>
              </a:rPr>
              <a:t>inal</a:t>
            </a:r>
            <a:r>
              <a:rPr dirty="0" sz="3000" spc="315" b="1">
                <a:latin typeface="Arial"/>
                <a:cs typeface="Arial"/>
              </a:rPr>
              <a:t> </a:t>
            </a:r>
            <a:r>
              <a:rPr dirty="0" sz="3000" spc="120" b="1">
                <a:latin typeface="Arial"/>
                <a:cs typeface="Arial"/>
              </a:rPr>
              <a:t>data</a:t>
            </a:r>
            <a:r>
              <a:rPr dirty="0" sz="3000" spc="315" b="1">
                <a:latin typeface="Arial"/>
                <a:cs typeface="Arial"/>
              </a:rPr>
              <a:t> </a:t>
            </a:r>
            <a:r>
              <a:rPr dirty="0" sz="3000" spc="80" b="1">
                <a:latin typeface="Arial"/>
                <a:cs typeface="Arial"/>
              </a:rPr>
              <a:t>is</a:t>
            </a:r>
            <a:r>
              <a:rPr dirty="0" sz="3000" spc="315" b="1">
                <a:latin typeface="Arial"/>
                <a:cs typeface="Arial"/>
              </a:rPr>
              <a:t> </a:t>
            </a:r>
            <a:r>
              <a:rPr dirty="0" sz="3000" spc="135" b="1">
                <a:latin typeface="Arial"/>
                <a:cs typeface="Arial"/>
              </a:rPr>
              <a:t>shared</a:t>
            </a:r>
            <a:r>
              <a:rPr dirty="0" sz="3000" spc="315" b="1">
                <a:latin typeface="Arial"/>
                <a:cs typeface="Arial"/>
              </a:rPr>
              <a:t> </a:t>
            </a:r>
            <a:r>
              <a:rPr dirty="0" sz="3000" spc="80" b="1">
                <a:latin typeface="Arial"/>
                <a:cs typeface="Arial"/>
              </a:rPr>
              <a:t>by</a:t>
            </a:r>
            <a:r>
              <a:rPr dirty="0" sz="3000" spc="315" b="1">
                <a:latin typeface="Arial"/>
                <a:cs typeface="Arial"/>
              </a:rPr>
              <a:t> </a:t>
            </a:r>
            <a:r>
              <a:rPr dirty="0" sz="3000" spc="120" b="1">
                <a:latin typeface="Arial"/>
                <a:cs typeface="Arial"/>
              </a:rPr>
              <a:t>Yelp</a:t>
            </a:r>
            <a:r>
              <a:rPr dirty="0" sz="3000" spc="315" b="1">
                <a:latin typeface="Arial"/>
                <a:cs typeface="Arial"/>
              </a:rPr>
              <a:t> </a:t>
            </a:r>
            <a:r>
              <a:rPr dirty="0" sz="3000" spc="90" b="1">
                <a:latin typeface="Arial"/>
                <a:cs typeface="Arial"/>
              </a:rPr>
              <a:t>as</a:t>
            </a:r>
            <a:r>
              <a:rPr dirty="0" sz="3000" spc="315" b="1">
                <a:latin typeface="Arial"/>
                <a:cs typeface="Arial"/>
              </a:rPr>
              <a:t> </a:t>
            </a:r>
            <a:r>
              <a:rPr dirty="0" sz="3000" spc="125" b="1">
                <a:latin typeface="Arial"/>
                <a:cs typeface="Arial"/>
              </a:rPr>
              <a:t>JSON</a:t>
            </a:r>
            <a:r>
              <a:rPr dirty="0" sz="3000" spc="315" b="1">
                <a:latin typeface="Arial"/>
                <a:cs typeface="Arial"/>
              </a:rPr>
              <a:t> </a:t>
            </a:r>
            <a:r>
              <a:rPr dirty="0" sz="3000" spc="120" b="1">
                <a:latin typeface="Arial"/>
                <a:cs typeface="Arial"/>
              </a:rPr>
              <a:t>files.</a:t>
            </a:r>
            <a:endParaRPr sz="3000">
              <a:latin typeface="Arial"/>
              <a:cs typeface="Arial"/>
            </a:endParaRPr>
          </a:p>
          <a:p>
            <a:pPr marL="12700" marR="1226820">
              <a:lnSpc>
                <a:spcPct val="233300"/>
              </a:lnSpc>
            </a:pPr>
            <a:r>
              <a:rPr dirty="0" sz="3000" spc="105" b="1">
                <a:latin typeface="Arial"/>
                <a:cs typeface="Arial"/>
              </a:rPr>
              <a:t>The</a:t>
            </a:r>
            <a:r>
              <a:rPr dirty="0" sz="3000" spc="315" b="1">
                <a:latin typeface="Arial"/>
                <a:cs typeface="Arial"/>
              </a:rPr>
              <a:t> </a:t>
            </a:r>
            <a:r>
              <a:rPr dirty="0" sz="3000" spc="120" b="1">
                <a:latin typeface="Arial"/>
                <a:cs typeface="Arial"/>
              </a:rPr>
              <a:t>five</a:t>
            </a:r>
            <a:r>
              <a:rPr dirty="0" sz="3000" spc="315" b="1">
                <a:latin typeface="Arial"/>
                <a:cs typeface="Arial"/>
              </a:rPr>
              <a:t> </a:t>
            </a:r>
            <a:r>
              <a:rPr dirty="0" sz="3000" spc="125" b="1">
                <a:latin typeface="Arial"/>
                <a:cs typeface="Arial"/>
              </a:rPr>
              <a:t>JSON</a:t>
            </a:r>
            <a:r>
              <a:rPr dirty="0" sz="3000" spc="315" b="1">
                <a:latin typeface="Arial"/>
                <a:cs typeface="Arial"/>
              </a:rPr>
              <a:t> </a:t>
            </a:r>
            <a:r>
              <a:rPr dirty="0" sz="3000" spc="125" b="1">
                <a:latin typeface="Arial"/>
                <a:cs typeface="Arial"/>
              </a:rPr>
              <a:t>files</a:t>
            </a:r>
            <a:r>
              <a:rPr dirty="0" sz="3000" spc="320" b="1">
                <a:latin typeface="Arial"/>
                <a:cs typeface="Arial"/>
              </a:rPr>
              <a:t> </a:t>
            </a:r>
            <a:r>
              <a:rPr dirty="0" sz="3000" spc="114" b="1">
                <a:latin typeface="Arial"/>
                <a:cs typeface="Arial"/>
              </a:rPr>
              <a:t>are</a:t>
            </a:r>
            <a:r>
              <a:rPr dirty="0" sz="3000" spc="315" b="1">
                <a:latin typeface="Arial"/>
                <a:cs typeface="Arial"/>
              </a:rPr>
              <a:t> </a:t>
            </a:r>
            <a:r>
              <a:rPr dirty="0" sz="3000" spc="140" b="1">
                <a:latin typeface="Arial"/>
                <a:cs typeface="Arial"/>
              </a:rPr>
              <a:t>business,</a:t>
            </a:r>
            <a:r>
              <a:rPr dirty="0" sz="3000" spc="315" b="1">
                <a:latin typeface="Arial"/>
                <a:cs typeface="Arial"/>
              </a:rPr>
              <a:t> </a:t>
            </a:r>
            <a:r>
              <a:rPr dirty="0" sz="3000" spc="135" b="1">
                <a:latin typeface="Arial"/>
                <a:cs typeface="Arial"/>
              </a:rPr>
              <a:t>review,</a:t>
            </a:r>
            <a:r>
              <a:rPr dirty="0" sz="3000" spc="320" b="1">
                <a:latin typeface="Arial"/>
                <a:cs typeface="Arial"/>
              </a:rPr>
              <a:t> </a:t>
            </a:r>
            <a:r>
              <a:rPr dirty="0" sz="3000" spc="125" b="1">
                <a:latin typeface="Arial"/>
                <a:cs typeface="Arial"/>
              </a:rPr>
              <a:t>user,</a:t>
            </a:r>
            <a:r>
              <a:rPr dirty="0" sz="3000" spc="315" b="1">
                <a:latin typeface="Arial"/>
                <a:cs typeface="Arial"/>
              </a:rPr>
              <a:t> </a:t>
            </a:r>
            <a:r>
              <a:rPr dirty="0" sz="3000" spc="100" b="1">
                <a:latin typeface="Arial"/>
                <a:cs typeface="Arial"/>
              </a:rPr>
              <a:t>tip</a:t>
            </a:r>
            <a:r>
              <a:rPr dirty="0" sz="3000" spc="315" b="1">
                <a:latin typeface="Arial"/>
                <a:cs typeface="Arial"/>
              </a:rPr>
              <a:t> </a:t>
            </a:r>
            <a:r>
              <a:rPr dirty="0" sz="3000" spc="105" b="1">
                <a:latin typeface="Arial"/>
                <a:cs typeface="Arial"/>
              </a:rPr>
              <a:t>and</a:t>
            </a:r>
            <a:r>
              <a:rPr dirty="0" sz="3000" spc="320" b="1">
                <a:latin typeface="Arial"/>
                <a:cs typeface="Arial"/>
              </a:rPr>
              <a:t> </a:t>
            </a:r>
            <a:r>
              <a:rPr dirty="0" sz="3000" spc="125" b="1">
                <a:latin typeface="Arial"/>
                <a:cs typeface="Arial"/>
              </a:rPr>
              <a:t>checkin </a:t>
            </a:r>
            <a:r>
              <a:rPr dirty="0" sz="3000" spc="105" b="1">
                <a:latin typeface="Arial"/>
                <a:cs typeface="Arial"/>
              </a:rPr>
              <a:t>The</a:t>
            </a:r>
            <a:r>
              <a:rPr dirty="0" sz="3000" spc="315" b="1">
                <a:latin typeface="Arial"/>
                <a:cs typeface="Arial"/>
              </a:rPr>
              <a:t> </a:t>
            </a:r>
            <a:r>
              <a:rPr dirty="0" sz="3000" spc="125" b="1">
                <a:latin typeface="Arial"/>
                <a:cs typeface="Arial"/>
              </a:rPr>
              <a:t>JSON</a:t>
            </a:r>
            <a:r>
              <a:rPr dirty="0" sz="3000" spc="320" b="1">
                <a:latin typeface="Arial"/>
                <a:cs typeface="Arial"/>
              </a:rPr>
              <a:t> </a:t>
            </a:r>
            <a:r>
              <a:rPr dirty="0" sz="3000" spc="125" b="1">
                <a:latin typeface="Arial"/>
                <a:cs typeface="Arial"/>
              </a:rPr>
              <a:t>files</a:t>
            </a:r>
            <a:r>
              <a:rPr dirty="0" sz="3000" spc="320" b="1">
                <a:latin typeface="Arial"/>
                <a:cs typeface="Arial"/>
              </a:rPr>
              <a:t> </a:t>
            </a:r>
            <a:r>
              <a:rPr dirty="0" sz="3000" spc="114" b="1">
                <a:latin typeface="Arial"/>
                <a:cs typeface="Arial"/>
              </a:rPr>
              <a:t>are</a:t>
            </a:r>
            <a:r>
              <a:rPr dirty="0" sz="3000" spc="320" b="1">
                <a:latin typeface="Arial"/>
                <a:cs typeface="Arial"/>
              </a:rPr>
              <a:t> </a:t>
            </a:r>
            <a:r>
              <a:rPr dirty="0" sz="3000" spc="130" b="1">
                <a:latin typeface="Arial"/>
                <a:cs typeface="Arial"/>
              </a:rPr>
              <a:t>stored</a:t>
            </a:r>
            <a:r>
              <a:rPr dirty="0" sz="3000" spc="315" b="1">
                <a:latin typeface="Arial"/>
                <a:cs typeface="Arial"/>
              </a:rPr>
              <a:t> </a:t>
            </a:r>
            <a:r>
              <a:rPr dirty="0" sz="3000" spc="75" b="1">
                <a:latin typeface="Arial"/>
                <a:cs typeface="Arial"/>
              </a:rPr>
              <a:t>in</a:t>
            </a:r>
            <a:r>
              <a:rPr dirty="0" sz="3000" spc="320" b="1">
                <a:latin typeface="Arial"/>
                <a:cs typeface="Arial"/>
              </a:rPr>
              <a:t> </a:t>
            </a:r>
            <a:r>
              <a:rPr dirty="0" sz="3000" spc="105" b="1">
                <a:latin typeface="Arial"/>
                <a:cs typeface="Arial"/>
              </a:rPr>
              <a:t>the</a:t>
            </a:r>
            <a:r>
              <a:rPr dirty="0" sz="3000" spc="320" b="1">
                <a:latin typeface="Arial"/>
                <a:cs typeface="Arial"/>
              </a:rPr>
              <a:t> </a:t>
            </a:r>
            <a:r>
              <a:rPr dirty="0" sz="3000" spc="140" b="1">
                <a:latin typeface="Arial"/>
                <a:cs typeface="Arial"/>
              </a:rPr>
              <a:t>database</a:t>
            </a:r>
            <a:r>
              <a:rPr dirty="0" sz="3000" spc="320" b="1">
                <a:latin typeface="Arial"/>
                <a:cs typeface="Arial"/>
              </a:rPr>
              <a:t> </a:t>
            </a:r>
            <a:r>
              <a:rPr dirty="0" sz="3000" spc="100" b="1">
                <a:latin typeface="Arial"/>
                <a:cs typeface="Arial"/>
              </a:rPr>
              <a:t>for</a:t>
            </a:r>
            <a:r>
              <a:rPr dirty="0" sz="3000" spc="315" b="1">
                <a:latin typeface="Arial"/>
                <a:cs typeface="Arial"/>
              </a:rPr>
              <a:t> </a:t>
            </a:r>
            <a:r>
              <a:rPr dirty="0" sz="3000" spc="125" b="1">
                <a:latin typeface="Arial"/>
                <a:cs typeface="Arial"/>
              </a:rPr>
              <a:t>easy</a:t>
            </a:r>
            <a:r>
              <a:rPr dirty="0" sz="3000" spc="320" b="1">
                <a:latin typeface="Arial"/>
                <a:cs typeface="Arial"/>
              </a:rPr>
              <a:t> </a:t>
            </a:r>
            <a:r>
              <a:rPr dirty="0" sz="3000" spc="140" b="1">
                <a:latin typeface="Arial"/>
                <a:cs typeface="Arial"/>
              </a:rPr>
              <a:t>retrieval</a:t>
            </a:r>
            <a:r>
              <a:rPr dirty="0" sz="3000" spc="320" b="1">
                <a:latin typeface="Arial"/>
                <a:cs typeface="Arial"/>
              </a:rPr>
              <a:t> </a:t>
            </a:r>
            <a:r>
              <a:rPr dirty="0" sz="3000" spc="75" b="1">
                <a:latin typeface="Arial"/>
                <a:cs typeface="Arial"/>
              </a:rPr>
              <a:t>of</a:t>
            </a:r>
            <a:r>
              <a:rPr dirty="0" sz="3000" spc="320" b="1">
                <a:latin typeface="Arial"/>
                <a:cs typeface="Arial"/>
              </a:rPr>
              <a:t> </a:t>
            </a:r>
            <a:r>
              <a:rPr dirty="0" sz="3000" spc="-50" b="1">
                <a:latin typeface="Arial"/>
                <a:cs typeface="Arial"/>
              </a:rPr>
              <a:t>d</a:t>
            </a:r>
            <a:endParaRPr sz="30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7999" cy="10286999"/>
            </a:xfrm>
            <a:prstGeom prst="rect">
              <a:avLst/>
            </a:prstGeom>
          </p:spPr>
        </p:pic>
        <p:sp>
          <p:nvSpPr>
            <p:cNvPr id="4" name="object 4" descr=""/>
            <p:cNvSpPr/>
            <p:nvPr/>
          </p:nvSpPr>
          <p:spPr>
            <a:xfrm>
              <a:off x="1052512" y="1664579"/>
              <a:ext cx="4601210" cy="0"/>
            </a:xfrm>
            <a:custGeom>
              <a:avLst/>
              <a:gdLst/>
              <a:ahLst/>
              <a:cxnLst/>
              <a:rect l="l" t="t" r="r" b="b"/>
              <a:pathLst>
                <a:path w="4601210" h="0">
                  <a:moveTo>
                    <a:pt x="0" y="0"/>
                  </a:moveTo>
                  <a:lnTo>
                    <a:pt x="4601199" y="0"/>
                  </a:lnTo>
                </a:path>
              </a:pathLst>
            </a:custGeom>
            <a:ln w="47624">
              <a:solidFill>
                <a:srgbClr val="F7862B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5" name="object 5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567047" y="3993982"/>
              <a:ext cx="5981699" cy="5505449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016000" y="626377"/>
            <a:ext cx="5586095" cy="732790"/>
          </a:xfrm>
          <a:prstGeom prst="rect"/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4650" spc="-90"/>
              <a:t>Analysis</a:t>
            </a:r>
            <a:r>
              <a:rPr dirty="0" sz="4650" spc="-175"/>
              <a:t> </a:t>
            </a:r>
            <a:r>
              <a:rPr dirty="0" sz="4650" spc="-90"/>
              <a:t>and</a:t>
            </a:r>
            <a:r>
              <a:rPr dirty="0" sz="4650" spc="-175"/>
              <a:t> </a:t>
            </a:r>
            <a:r>
              <a:rPr dirty="0" sz="4650" spc="-85"/>
              <a:t>Findings</a:t>
            </a:r>
            <a:endParaRPr sz="4650"/>
          </a:p>
        </p:txBody>
      </p:sp>
      <p:grpSp>
        <p:nvGrpSpPr>
          <p:cNvPr id="7" name="object 7" descr=""/>
          <p:cNvGrpSpPr/>
          <p:nvPr/>
        </p:nvGrpSpPr>
        <p:grpSpPr>
          <a:xfrm>
            <a:off x="1390649" y="2210208"/>
            <a:ext cx="114300" cy="647700"/>
            <a:chOff x="1390649" y="2210208"/>
            <a:chExt cx="114300" cy="647700"/>
          </a:xfrm>
        </p:grpSpPr>
        <p:pic>
          <p:nvPicPr>
            <p:cNvPr id="8" name="object 8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390649" y="2210208"/>
              <a:ext cx="114300" cy="114299"/>
            </a:xfrm>
            <a:prstGeom prst="rect">
              <a:avLst/>
            </a:prstGeom>
          </p:spPr>
        </p:pic>
        <p:pic>
          <p:nvPicPr>
            <p:cNvPr id="9" name="object 9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390649" y="2743608"/>
              <a:ext cx="114300" cy="114299"/>
            </a:xfrm>
            <a:prstGeom prst="rect">
              <a:avLst/>
            </a:prstGeom>
          </p:spPr>
        </p:pic>
      </p:grpSp>
      <p:sp>
        <p:nvSpPr>
          <p:cNvPr id="10" name="object 10" descr=""/>
          <p:cNvSpPr txBox="1"/>
          <p:nvPr/>
        </p:nvSpPr>
        <p:spPr>
          <a:xfrm>
            <a:off x="1670546" y="1912558"/>
            <a:ext cx="1065530" cy="1092200"/>
          </a:xfrm>
          <a:prstGeom prst="rect">
            <a:avLst/>
          </a:prstGeom>
        </p:spPr>
        <p:txBody>
          <a:bodyPr wrap="square" lIns="0" tIns="876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690"/>
              </a:spcBef>
            </a:pPr>
            <a:r>
              <a:rPr dirty="0" sz="3000" spc="80">
                <a:latin typeface="Arial MT"/>
                <a:cs typeface="Arial MT"/>
              </a:rPr>
              <a:t>Out</a:t>
            </a:r>
            <a:endParaRPr sz="3000">
              <a:latin typeface="Arial MT"/>
              <a:cs typeface="Arial MT"/>
            </a:endParaRPr>
          </a:p>
          <a:p>
            <a:pPr marL="499745">
              <a:lnSpc>
                <a:spcPct val="100000"/>
              </a:lnSpc>
              <a:spcBef>
                <a:spcPts val="600"/>
              </a:spcBef>
            </a:pPr>
            <a:r>
              <a:rPr dirty="0" sz="3000" spc="85">
                <a:latin typeface="Arial MT"/>
                <a:cs typeface="Arial MT"/>
              </a:rPr>
              <a:t>ble</a:t>
            </a:r>
            <a:endParaRPr sz="3000">
              <a:latin typeface="Arial MT"/>
              <a:cs typeface="Arial MT"/>
            </a:endParaRPr>
          </a:p>
        </p:txBody>
      </p:sp>
      <p:sp>
        <p:nvSpPr>
          <p:cNvPr id="11" name="object 11" descr=""/>
          <p:cNvSpPr txBox="1"/>
          <p:nvPr/>
        </p:nvSpPr>
        <p:spPr>
          <a:xfrm>
            <a:off x="2729554" y="1912558"/>
            <a:ext cx="12221845" cy="1625600"/>
          </a:xfrm>
          <a:prstGeom prst="rect">
            <a:avLst/>
          </a:prstGeom>
        </p:spPr>
        <p:txBody>
          <a:bodyPr wrap="square" lIns="0" tIns="87630" rIns="0" bIns="0" rtlCol="0" vert="horz">
            <a:spAutoFit/>
          </a:bodyPr>
          <a:lstStyle/>
          <a:p>
            <a:pPr marL="942975">
              <a:lnSpc>
                <a:spcPct val="100000"/>
              </a:lnSpc>
              <a:spcBef>
                <a:spcPts val="690"/>
              </a:spcBef>
            </a:pPr>
            <a:r>
              <a:rPr dirty="0" sz="3000">
                <a:latin typeface="Arial MT"/>
                <a:cs typeface="Arial MT"/>
              </a:rPr>
              <a:t>k</a:t>
            </a:r>
            <a:r>
              <a:rPr dirty="0" sz="3000" spc="315">
                <a:latin typeface="Arial MT"/>
                <a:cs typeface="Arial MT"/>
              </a:rPr>
              <a:t> </a:t>
            </a:r>
            <a:r>
              <a:rPr dirty="0" sz="3000" spc="150">
                <a:latin typeface="Arial MT"/>
                <a:cs typeface="Arial MT"/>
              </a:rPr>
              <a:t>businesses,</a:t>
            </a:r>
            <a:r>
              <a:rPr dirty="0" sz="3000" spc="315">
                <a:latin typeface="Arial MT"/>
                <a:cs typeface="Arial MT"/>
              </a:rPr>
              <a:t> </a:t>
            </a:r>
            <a:r>
              <a:rPr dirty="0" sz="3000" spc="114">
                <a:latin typeface="Arial MT"/>
                <a:cs typeface="Arial MT"/>
              </a:rPr>
              <a:t>35k</a:t>
            </a:r>
            <a:r>
              <a:rPr dirty="0" sz="3000" spc="320">
                <a:latin typeface="Arial MT"/>
                <a:cs typeface="Arial MT"/>
              </a:rPr>
              <a:t> </a:t>
            </a:r>
            <a:r>
              <a:rPr dirty="0" sz="3000" spc="110">
                <a:latin typeface="Arial MT"/>
                <a:cs typeface="Arial MT"/>
              </a:rPr>
              <a:t>are</a:t>
            </a:r>
            <a:r>
              <a:rPr dirty="0" sz="3000" spc="315">
                <a:latin typeface="Arial MT"/>
                <a:cs typeface="Arial MT"/>
              </a:rPr>
              <a:t> </a:t>
            </a:r>
            <a:r>
              <a:rPr dirty="0" sz="3000" spc="145">
                <a:latin typeface="Arial MT"/>
                <a:cs typeface="Arial MT"/>
              </a:rPr>
              <a:t>restaurants</a:t>
            </a:r>
            <a:r>
              <a:rPr dirty="0" sz="3000" spc="315">
                <a:latin typeface="Arial MT"/>
                <a:cs typeface="Arial MT"/>
              </a:rPr>
              <a:t> </a:t>
            </a:r>
            <a:r>
              <a:rPr dirty="0" sz="3000" spc="145">
                <a:latin typeface="Arial MT"/>
                <a:cs typeface="Arial MT"/>
              </a:rPr>
              <a:t>business</a:t>
            </a:r>
            <a:r>
              <a:rPr dirty="0" sz="3000" spc="320">
                <a:latin typeface="Arial MT"/>
                <a:cs typeface="Arial MT"/>
              </a:rPr>
              <a:t> </a:t>
            </a:r>
            <a:r>
              <a:rPr dirty="0" sz="3000" spc="114">
                <a:latin typeface="Arial MT"/>
                <a:cs typeface="Arial MT"/>
              </a:rPr>
              <a:t>and</a:t>
            </a:r>
            <a:r>
              <a:rPr dirty="0" sz="3000" spc="315">
                <a:latin typeface="Arial MT"/>
                <a:cs typeface="Arial MT"/>
              </a:rPr>
              <a:t> </a:t>
            </a:r>
            <a:r>
              <a:rPr dirty="0" sz="3000" spc="110">
                <a:latin typeface="Arial MT"/>
                <a:cs typeface="Arial MT"/>
              </a:rPr>
              <a:t>are</a:t>
            </a:r>
            <a:r>
              <a:rPr dirty="0" sz="3000" spc="320">
                <a:latin typeface="Arial MT"/>
                <a:cs typeface="Arial MT"/>
              </a:rPr>
              <a:t> </a:t>
            </a:r>
            <a:r>
              <a:rPr dirty="0" sz="3000" spc="90">
                <a:latin typeface="Arial MT"/>
                <a:cs typeface="Arial MT"/>
              </a:rPr>
              <a:t>ope</a:t>
            </a:r>
            <a:endParaRPr sz="3000">
              <a:latin typeface="Arial MT"/>
              <a:cs typeface="Arial MT"/>
            </a:endParaRPr>
          </a:p>
          <a:p>
            <a:pPr marL="12700" marR="5080" indent="876935">
              <a:lnSpc>
                <a:spcPts val="4200"/>
              </a:lnSpc>
              <a:spcBef>
                <a:spcPts val="110"/>
              </a:spcBef>
              <a:tabLst>
                <a:tab pos="1957070" algn="l"/>
                <a:tab pos="4248150" algn="l"/>
                <a:tab pos="4806315" algn="l"/>
                <a:tab pos="6678295" algn="l"/>
                <a:tab pos="8401685" algn="l"/>
                <a:tab pos="9975850" algn="l"/>
                <a:tab pos="11761470" algn="l"/>
              </a:tabLst>
            </a:pPr>
            <a:r>
              <a:rPr dirty="0" sz="3000" spc="105">
                <a:latin typeface="Arial MT"/>
                <a:cs typeface="Arial MT"/>
              </a:rPr>
              <a:t>wing</a:t>
            </a:r>
            <a:r>
              <a:rPr dirty="0" sz="3000">
                <a:latin typeface="Arial MT"/>
                <a:cs typeface="Arial MT"/>
              </a:rPr>
              <a:t>	</a:t>
            </a:r>
            <a:r>
              <a:rPr dirty="0" sz="3000" spc="135">
                <a:latin typeface="Arial MT"/>
                <a:cs typeface="Arial MT"/>
              </a:rPr>
              <a:t>distribution</a:t>
            </a:r>
            <a:r>
              <a:rPr dirty="0" sz="3000">
                <a:latin typeface="Arial MT"/>
                <a:cs typeface="Arial MT"/>
              </a:rPr>
              <a:t>	</a:t>
            </a:r>
            <a:r>
              <a:rPr dirty="0" sz="3000" spc="55">
                <a:latin typeface="Arial MT"/>
                <a:cs typeface="Arial MT"/>
              </a:rPr>
              <a:t>of</a:t>
            </a:r>
            <a:r>
              <a:rPr dirty="0" sz="3000">
                <a:latin typeface="Arial MT"/>
                <a:cs typeface="Arial MT"/>
              </a:rPr>
              <a:t>	</a:t>
            </a:r>
            <a:r>
              <a:rPr dirty="0" sz="3000" spc="135">
                <a:latin typeface="Arial MT"/>
                <a:cs typeface="Arial MT"/>
              </a:rPr>
              <a:t>business</a:t>
            </a:r>
            <a:r>
              <a:rPr dirty="0" sz="3000">
                <a:latin typeface="Arial MT"/>
                <a:cs typeface="Arial MT"/>
              </a:rPr>
              <a:t>	</a:t>
            </a:r>
            <a:r>
              <a:rPr dirty="0" sz="3000" spc="130">
                <a:latin typeface="Arial MT"/>
                <a:cs typeface="Arial MT"/>
              </a:rPr>
              <a:t>success</a:t>
            </a:r>
            <a:r>
              <a:rPr dirty="0" sz="3000">
                <a:latin typeface="Arial MT"/>
                <a:cs typeface="Arial MT"/>
              </a:rPr>
              <a:t>	</a:t>
            </a:r>
            <a:r>
              <a:rPr dirty="0" sz="3000" spc="125">
                <a:latin typeface="Arial MT"/>
                <a:cs typeface="Arial MT"/>
              </a:rPr>
              <a:t>metrics</a:t>
            </a:r>
            <a:r>
              <a:rPr dirty="0" sz="3000">
                <a:latin typeface="Arial MT"/>
                <a:cs typeface="Arial MT"/>
              </a:rPr>
              <a:t>	</a:t>
            </a:r>
            <a:r>
              <a:rPr dirty="0" sz="3000" spc="125">
                <a:latin typeface="Arial MT"/>
                <a:cs typeface="Arial MT"/>
              </a:rPr>
              <a:t>(review</a:t>
            </a:r>
            <a:r>
              <a:rPr dirty="0" sz="3000">
                <a:latin typeface="Arial MT"/>
                <a:cs typeface="Arial MT"/>
              </a:rPr>
              <a:t>	</a:t>
            </a:r>
            <a:r>
              <a:rPr dirty="0" sz="3000" spc="65">
                <a:latin typeface="Arial MT"/>
                <a:cs typeface="Arial MT"/>
              </a:rPr>
              <a:t>ou </a:t>
            </a:r>
            <a:r>
              <a:rPr dirty="0" sz="3000" spc="90">
                <a:latin typeface="Arial MT"/>
                <a:cs typeface="Arial MT"/>
              </a:rPr>
              <a:t>ge</a:t>
            </a:r>
            <a:r>
              <a:rPr dirty="0" sz="3000" spc="310">
                <a:latin typeface="Arial MT"/>
                <a:cs typeface="Arial MT"/>
              </a:rPr>
              <a:t> </a:t>
            </a:r>
            <a:r>
              <a:rPr dirty="0" sz="3000" spc="125">
                <a:latin typeface="Arial MT"/>
                <a:cs typeface="Arial MT"/>
              </a:rPr>
              <a:t>rating):</a:t>
            </a:r>
            <a:endParaRPr sz="30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/>
          <p:nvPr/>
        </p:nvSpPr>
        <p:spPr>
          <a:xfrm>
            <a:off x="1670546" y="7543170"/>
            <a:ext cx="15603219" cy="2159000"/>
          </a:xfrm>
          <a:prstGeom prst="rect">
            <a:avLst/>
          </a:prstGeom>
        </p:spPr>
        <p:txBody>
          <a:bodyPr wrap="square" lIns="0" tIns="876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690"/>
              </a:spcBef>
            </a:pPr>
            <a:r>
              <a:rPr dirty="0" sz="3000" spc="135">
                <a:latin typeface="Arial MT"/>
                <a:cs typeface="Arial MT"/>
              </a:rPr>
              <a:t>Higher</a:t>
            </a:r>
            <a:r>
              <a:rPr dirty="0" sz="3000" spc="320">
                <a:latin typeface="Arial MT"/>
                <a:cs typeface="Arial MT"/>
              </a:rPr>
              <a:t> </a:t>
            </a:r>
            <a:r>
              <a:rPr dirty="0" sz="3000" spc="135">
                <a:latin typeface="Arial MT"/>
                <a:cs typeface="Arial MT"/>
              </a:rPr>
              <a:t>ratings</a:t>
            </a:r>
            <a:r>
              <a:rPr dirty="0" sz="3000" spc="320">
                <a:latin typeface="Arial MT"/>
                <a:cs typeface="Arial MT"/>
              </a:rPr>
              <a:t> </a:t>
            </a:r>
            <a:r>
              <a:rPr dirty="0" sz="3000" spc="90">
                <a:latin typeface="Arial MT"/>
                <a:cs typeface="Arial MT"/>
              </a:rPr>
              <a:t>do</a:t>
            </a:r>
            <a:r>
              <a:rPr dirty="0" sz="3000" spc="320">
                <a:latin typeface="Arial MT"/>
                <a:cs typeface="Arial MT"/>
              </a:rPr>
              <a:t> </a:t>
            </a:r>
            <a:r>
              <a:rPr dirty="0" sz="3000" spc="110">
                <a:latin typeface="Arial MT"/>
                <a:cs typeface="Arial MT"/>
              </a:rPr>
              <a:t>not</a:t>
            </a:r>
            <a:r>
              <a:rPr dirty="0" sz="3000" spc="320">
                <a:latin typeface="Arial MT"/>
                <a:cs typeface="Arial MT"/>
              </a:rPr>
              <a:t> </a:t>
            </a:r>
            <a:r>
              <a:rPr dirty="0" sz="3000" spc="145">
                <a:latin typeface="Arial MT"/>
                <a:cs typeface="Arial MT"/>
              </a:rPr>
              <a:t>guarantee</a:t>
            </a:r>
            <a:r>
              <a:rPr dirty="0" sz="3000" spc="325">
                <a:latin typeface="Arial MT"/>
                <a:cs typeface="Arial MT"/>
              </a:rPr>
              <a:t> </a:t>
            </a:r>
            <a:r>
              <a:rPr dirty="0" sz="3000">
                <a:latin typeface="Arial MT"/>
                <a:cs typeface="Arial MT"/>
              </a:rPr>
              <a:t>a</a:t>
            </a:r>
            <a:r>
              <a:rPr dirty="0" sz="3000" spc="320">
                <a:latin typeface="Arial MT"/>
                <a:cs typeface="Arial MT"/>
              </a:rPr>
              <a:t> </a:t>
            </a:r>
            <a:r>
              <a:rPr dirty="0" sz="3000" spc="135">
                <a:latin typeface="Arial MT"/>
                <a:cs typeface="Arial MT"/>
              </a:rPr>
              <a:t>higher</a:t>
            </a:r>
            <a:r>
              <a:rPr dirty="0" sz="3000" spc="320">
                <a:latin typeface="Arial MT"/>
                <a:cs typeface="Arial MT"/>
              </a:rPr>
              <a:t> </a:t>
            </a:r>
            <a:r>
              <a:rPr dirty="0" sz="3000" spc="135">
                <a:latin typeface="Arial MT"/>
                <a:cs typeface="Arial MT"/>
              </a:rPr>
              <a:t>review</a:t>
            </a:r>
            <a:r>
              <a:rPr dirty="0" sz="3000" spc="320">
                <a:latin typeface="Arial MT"/>
                <a:cs typeface="Arial MT"/>
              </a:rPr>
              <a:t> </a:t>
            </a:r>
            <a:r>
              <a:rPr dirty="0" sz="3000" spc="135">
                <a:latin typeface="Arial MT"/>
                <a:cs typeface="Arial MT"/>
              </a:rPr>
              <a:t>count,</a:t>
            </a:r>
            <a:r>
              <a:rPr dirty="0" sz="3000" spc="325">
                <a:latin typeface="Arial MT"/>
                <a:cs typeface="Arial MT"/>
              </a:rPr>
              <a:t> </a:t>
            </a:r>
            <a:r>
              <a:rPr dirty="0" sz="3000" spc="80">
                <a:latin typeface="Arial MT"/>
                <a:cs typeface="Arial MT"/>
              </a:rPr>
              <a:t>or</a:t>
            </a:r>
            <a:r>
              <a:rPr dirty="0" sz="3000" spc="320">
                <a:latin typeface="Arial MT"/>
                <a:cs typeface="Arial MT"/>
              </a:rPr>
              <a:t> </a:t>
            </a:r>
            <a:r>
              <a:rPr dirty="0" sz="3000" spc="125">
                <a:latin typeface="Arial MT"/>
                <a:cs typeface="Arial MT"/>
              </a:rPr>
              <a:t>vice</a:t>
            </a:r>
            <a:r>
              <a:rPr dirty="0" sz="3000" spc="320">
                <a:latin typeface="Arial MT"/>
                <a:cs typeface="Arial MT"/>
              </a:rPr>
              <a:t> </a:t>
            </a:r>
            <a:r>
              <a:rPr dirty="0" sz="3000" spc="125">
                <a:latin typeface="Arial MT"/>
                <a:cs typeface="Arial MT"/>
              </a:rPr>
              <a:t>versa.</a:t>
            </a:r>
            <a:endParaRPr sz="30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600"/>
              </a:spcBef>
            </a:pPr>
            <a:r>
              <a:rPr dirty="0" sz="3000" spc="140">
                <a:latin typeface="Arial MT"/>
                <a:cs typeface="Arial MT"/>
              </a:rPr>
              <a:t>Success</a:t>
            </a:r>
            <a:r>
              <a:rPr dirty="0" sz="3000" spc="325">
                <a:latin typeface="Arial MT"/>
                <a:cs typeface="Arial MT"/>
              </a:rPr>
              <a:t> </a:t>
            </a:r>
            <a:r>
              <a:rPr dirty="0" sz="3000" spc="80">
                <a:latin typeface="Arial MT"/>
                <a:cs typeface="Arial MT"/>
              </a:rPr>
              <a:t>of</a:t>
            </a:r>
            <a:r>
              <a:rPr dirty="0" sz="3000" spc="325">
                <a:latin typeface="Arial MT"/>
                <a:cs typeface="Arial MT"/>
              </a:rPr>
              <a:t> </a:t>
            </a:r>
            <a:r>
              <a:rPr dirty="0" sz="3000" spc="145">
                <a:latin typeface="Arial MT"/>
                <a:cs typeface="Arial MT"/>
              </a:rPr>
              <a:t>Restaurants</a:t>
            </a:r>
            <a:r>
              <a:rPr dirty="0" sz="3000" spc="330">
                <a:latin typeface="Arial MT"/>
                <a:cs typeface="Arial MT"/>
              </a:rPr>
              <a:t> </a:t>
            </a:r>
            <a:r>
              <a:rPr dirty="0" sz="3000" spc="85">
                <a:latin typeface="Arial MT"/>
                <a:cs typeface="Arial MT"/>
              </a:rPr>
              <a:t>is</a:t>
            </a:r>
            <a:r>
              <a:rPr dirty="0" sz="3000" spc="325">
                <a:latin typeface="Arial MT"/>
                <a:cs typeface="Arial MT"/>
              </a:rPr>
              <a:t> </a:t>
            </a:r>
            <a:r>
              <a:rPr dirty="0" sz="3000" spc="110">
                <a:latin typeface="Arial MT"/>
                <a:cs typeface="Arial MT"/>
              </a:rPr>
              <a:t>not</a:t>
            </a:r>
            <a:r>
              <a:rPr dirty="0" sz="3000" spc="325">
                <a:latin typeface="Arial MT"/>
                <a:cs typeface="Arial MT"/>
              </a:rPr>
              <a:t> </a:t>
            </a:r>
            <a:r>
              <a:rPr dirty="0" sz="3000" spc="135">
                <a:latin typeface="Arial MT"/>
                <a:cs typeface="Arial MT"/>
              </a:rPr>
              <a:t>solely</a:t>
            </a:r>
            <a:r>
              <a:rPr dirty="0" sz="3000" spc="330">
                <a:latin typeface="Arial MT"/>
                <a:cs typeface="Arial MT"/>
              </a:rPr>
              <a:t> </a:t>
            </a:r>
            <a:r>
              <a:rPr dirty="0" sz="3000" spc="145">
                <a:latin typeface="Arial MT"/>
                <a:cs typeface="Arial MT"/>
              </a:rPr>
              <a:t>determined</a:t>
            </a:r>
            <a:r>
              <a:rPr dirty="0" sz="3000" spc="325">
                <a:latin typeface="Arial MT"/>
                <a:cs typeface="Arial MT"/>
              </a:rPr>
              <a:t> </a:t>
            </a:r>
            <a:r>
              <a:rPr dirty="0" sz="3000" spc="90">
                <a:latin typeface="Arial MT"/>
                <a:cs typeface="Arial MT"/>
              </a:rPr>
              <a:t>by</a:t>
            </a:r>
            <a:r>
              <a:rPr dirty="0" sz="3000" spc="325">
                <a:latin typeface="Arial MT"/>
                <a:cs typeface="Arial MT"/>
              </a:rPr>
              <a:t> </a:t>
            </a:r>
            <a:r>
              <a:rPr dirty="0" sz="3000" spc="135">
                <a:latin typeface="Arial MT"/>
                <a:cs typeface="Arial MT"/>
              </a:rPr>
              <a:t>ratings</a:t>
            </a:r>
            <a:r>
              <a:rPr dirty="0" sz="3000" spc="330">
                <a:latin typeface="Arial MT"/>
                <a:cs typeface="Arial MT"/>
              </a:rPr>
              <a:t> </a:t>
            </a:r>
            <a:r>
              <a:rPr dirty="0" sz="3000" spc="80">
                <a:latin typeface="Arial MT"/>
                <a:cs typeface="Arial MT"/>
              </a:rPr>
              <a:t>or</a:t>
            </a:r>
            <a:r>
              <a:rPr dirty="0" sz="3000" spc="325">
                <a:latin typeface="Arial MT"/>
                <a:cs typeface="Arial MT"/>
              </a:rPr>
              <a:t> </a:t>
            </a:r>
            <a:r>
              <a:rPr dirty="0" sz="3000" spc="135">
                <a:latin typeface="Arial MT"/>
                <a:cs typeface="Arial MT"/>
              </a:rPr>
              <a:t>review</a:t>
            </a:r>
            <a:r>
              <a:rPr dirty="0" sz="3000" spc="325">
                <a:latin typeface="Arial MT"/>
                <a:cs typeface="Arial MT"/>
              </a:rPr>
              <a:t> </a:t>
            </a:r>
            <a:r>
              <a:rPr dirty="0" sz="3000" spc="130">
                <a:latin typeface="Arial MT"/>
                <a:cs typeface="Arial MT"/>
              </a:rPr>
              <a:t>counts.</a:t>
            </a:r>
            <a:endParaRPr sz="3000">
              <a:latin typeface="Arial MT"/>
              <a:cs typeface="Arial MT"/>
            </a:endParaRPr>
          </a:p>
          <a:p>
            <a:pPr marL="12700" marR="5080">
              <a:lnSpc>
                <a:spcPts val="4200"/>
              </a:lnSpc>
              <a:spcBef>
                <a:spcPts val="110"/>
              </a:spcBef>
              <a:tabLst>
                <a:tab pos="1645285" algn="l"/>
                <a:tab pos="2938780" algn="l"/>
                <a:tab pos="4589145" algn="l"/>
                <a:tab pos="5670550" algn="l"/>
                <a:tab pos="8258809" algn="l"/>
                <a:tab pos="9107170" algn="l"/>
                <a:tab pos="9955530" algn="l"/>
                <a:tab pos="12348210" algn="l"/>
                <a:tab pos="13872210" algn="l"/>
              </a:tabLst>
            </a:pPr>
            <a:r>
              <a:rPr dirty="0" sz="3000" spc="130">
                <a:latin typeface="Arial MT"/>
                <a:cs typeface="Arial MT"/>
              </a:rPr>
              <a:t>Review</a:t>
            </a:r>
            <a:r>
              <a:rPr dirty="0" sz="3000">
                <a:latin typeface="Arial MT"/>
                <a:cs typeface="Arial MT"/>
              </a:rPr>
              <a:t>	</a:t>
            </a:r>
            <a:r>
              <a:rPr dirty="0" sz="3000" spc="120">
                <a:latin typeface="Arial MT"/>
                <a:cs typeface="Arial MT"/>
              </a:rPr>
              <a:t>count</a:t>
            </a:r>
            <a:r>
              <a:rPr dirty="0" sz="3000">
                <a:latin typeface="Arial MT"/>
                <a:cs typeface="Arial MT"/>
              </a:rPr>
              <a:t>	</a:t>
            </a:r>
            <a:r>
              <a:rPr dirty="0" sz="3000" spc="130">
                <a:latin typeface="Arial MT"/>
                <a:cs typeface="Arial MT"/>
              </a:rPr>
              <a:t>reflects</a:t>
            </a:r>
            <a:r>
              <a:rPr dirty="0" sz="3000">
                <a:latin typeface="Arial MT"/>
                <a:cs typeface="Arial MT"/>
              </a:rPr>
              <a:t>	</a:t>
            </a:r>
            <a:r>
              <a:rPr dirty="0" sz="3000" spc="100">
                <a:latin typeface="Arial MT"/>
                <a:cs typeface="Arial MT"/>
              </a:rPr>
              <a:t>user</a:t>
            </a:r>
            <a:r>
              <a:rPr dirty="0" sz="3000">
                <a:latin typeface="Arial MT"/>
                <a:cs typeface="Arial MT"/>
              </a:rPr>
              <a:t>	</a:t>
            </a:r>
            <a:r>
              <a:rPr dirty="0" sz="3000" spc="140">
                <a:latin typeface="Arial MT"/>
                <a:cs typeface="Arial MT"/>
              </a:rPr>
              <a:t>engagement</a:t>
            </a:r>
            <a:r>
              <a:rPr dirty="0" sz="3000">
                <a:latin typeface="Arial MT"/>
                <a:cs typeface="Arial MT"/>
              </a:rPr>
              <a:t>	</a:t>
            </a:r>
            <a:r>
              <a:rPr dirty="0" sz="3000" spc="85">
                <a:latin typeface="Arial MT"/>
                <a:cs typeface="Arial MT"/>
              </a:rPr>
              <a:t>but</a:t>
            </a:r>
            <a:r>
              <a:rPr dirty="0" sz="3000">
                <a:latin typeface="Arial MT"/>
                <a:cs typeface="Arial MT"/>
              </a:rPr>
              <a:t>	</a:t>
            </a:r>
            <a:r>
              <a:rPr dirty="0" sz="3000" spc="85">
                <a:latin typeface="Arial MT"/>
                <a:cs typeface="Arial MT"/>
              </a:rPr>
              <a:t>not</a:t>
            </a:r>
            <a:r>
              <a:rPr dirty="0" sz="3000">
                <a:latin typeface="Arial MT"/>
                <a:cs typeface="Arial MT"/>
              </a:rPr>
              <a:t>	</a:t>
            </a:r>
            <a:r>
              <a:rPr dirty="0" sz="3000" spc="135">
                <a:latin typeface="Arial MT"/>
                <a:cs typeface="Arial MT"/>
              </a:rPr>
              <a:t>necessarily</a:t>
            </a:r>
            <a:r>
              <a:rPr dirty="0" sz="3000">
                <a:latin typeface="Arial MT"/>
                <a:cs typeface="Arial MT"/>
              </a:rPr>
              <a:t>	</a:t>
            </a:r>
            <a:r>
              <a:rPr dirty="0" sz="3000" spc="125">
                <a:latin typeface="Arial MT"/>
                <a:cs typeface="Arial MT"/>
              </a:rPr>
              <a:t>overall</a:t>
            </a:r>
            <a:r>
              <a:rPr dirty="0" sz="3000">
                <a:latin typeface="Arial MT"/>
                <a:cs typeface="Arial MT"/>
              </a:rPr>
              <a:t>	</a:t>
            </a:r>
            <a:r>
              <a:rPr dirty="0" sz="3000" spc="130">
                <a:latin typeface="Arial MT"/>
                <a:cs typeface="Arial MT"/>
              </a:rPr>
              <a:t>customer </a:t>
            </a:r>
            <a:r>
              <a:rPr dirty="0" sz="3000" spc="145">
                <a:latin typeface="Arial MT"/>
                <a:cs typeface="Arial MT"/>
              </a:rPr>
              <a:t>satisfaction</a:t>
            </a:r>
            <a:r>
              <a:rPr dirty="0" sz="3000" spc="325">
                <a:latin typeface="Arial MT"/>
                <a:cs typeface="Arial MT"/>
              </a:rPr>
              <a:t> </a:t>
            </a:r>
            <a:r>
              <a:rPr dirty="0" sz="3000" spc="80">
                <a:latin typeface="Arial MT"/>
                <a:cs typeface="Arial MT"/>
              </a:rPr>
              <a:t>or</a:t>
            </a:r>
            <a:r>
              <a:rPr dirty="0" sz="3000" spc="325">
                <a:latin typeface="Arial MT"/>
                <a:cs typeface="Arial MT"/>
              </a:rPr>
              <a:t> </a:t>
            </a:r>
            <a:r>
              <a:rPr dirty="0" sz="3000" spc="145">
                <a:latin typeface="Arial MT"/>
                <a:cs typeface="Arial MT"/>
              </a:rPr>
              <a:t>business</a:t>
            </a:r>
            <a:r>
              <a:rPr dirty="0" sz="3000" spc="325">
                <a:latin typeface="Arial MT"/>
                <a:cs typeface="Arial MT"/>
              </a:rPr>
              <a:t> </a:t>
            </a:r>
            <a:r>
              <a:rPr dirty="0" sz="3000" spc="135">
                <a:latin typeface="Arial MT"/>
                <a:cs typeface="Arial MT"/>
              </a:rPr>
              <a:t>performance.</a:t>
            </a:r>
            <a:endParaRPr sz="3000">
              <a:latin typeface="Arial MT"/>
              <a:cs typeface="Arial MT"/>
            </a:endParaRPr>
          </a:p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408919" y="749808"/>
            <a:ext cx="6099047" cy="109727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techclasses0810</dc:creator>
  <cp:keywords>DAF_svJYvoI,BAFW3utBPE0</cp:keywords>
  <dc:title>Maximizing Revenue for Taxi Cab Drivers through Payment Type Analysis</dc:title>
  <dcterms:created xsi:type="dcterms:W3CDTF">2024-09-02T06:41:11Z</dcterms:created>
  <dcterms:modified xsi:type="dcterms:W3CDTF">2024-09-02T06:41:11Z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2024-04-16T00:00:00Z</vt:filetime>
  </property>
  <property fmtid="{D5CDD505-2E9C-101B-9397-08002B2CF9AE}" pid="3" name="Creator">
    <vt:lpwstr>Canva</vt:lpwstr>
  </property>
  <property fmtid="{D5CDD505-2E9C-101B-9397-08002B2CF9AE}" pid="4" name="LastSaved">
    <vt:filetime>2024-09-02T00:00:00Z</vt:filetime>
  </property>
  <property fmtid="{D5CDD505-2E9C-101B-9397-08002B2CF9AE}" pid="5" name="Producer">
    <vt:lpwstr>Canva</vt:lpwstr>
  </property>
</Properties>
</file>